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2" r:id="rId3"/>
    <p:sldId id="260" r:id="rId4"/>
    <p:sldId id="270" r:id="rId5"/>
    <p:sldId id="263" r:id="rId6"/>
    <p:sldId id="264" r:id="rId7"/>
    <p:sldId id="266" r:id="rId8"/>
    <p:sldId id="265" r:id="rId9"/>
    <p:sldId id="272" r:id="rId10"/>
    <p:sldId id="273" r:id="rId11"/>
    <p:sldId id="269" r:id="rId12"/>
    <p:sldId id="268" r:id="rId13"/>
    <p:sldId id="274" r:id="rId14"/>
    <p:sldId id="267" r:id="rId15"/>
    <p:sldId id="275" r:id="rId16"/>
    <p:sldId id="276" r:id="rId17"/>
    <p:sldId id="271" r:id="rId18"/>
    <p:sldId id="278" r:id="rId19"/>
    <p:sldId id="277" r:id="rId20"/>
    <p:sldId id="279" r:id="rId21"/>
  </p:sldIdLst>
  <p:sldSz cx="9601200" cy="12801600" type="A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5800"/>
    <a:srgbClr val="601E0D"/>
    <a:srgbClr val="B29B5B"/>
    <a:srgbClr val="AAA775"/>
    <a:srgbClr val="000000"/>
    <a:srgbClr val="0836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E1E81-6AC4-DDFC-B646-60EDA17B29A7}" v="2099" dt="2024-05-27T03:10:50.781"/>
    <p1510:client id="{327FD305-67DE-849F-7A0A-CFBED1CFBC8C}" v="841" dt="2024-05-26T20:43:21.568"/>
    <p1510:client id="{B2957E36-7EBA-A014-0845-00BD4992D51B}" v="3582" dt="2024-05-27T00:10:28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0" y="2095078"/>
            <a:ext cx="7200900" cy="4456853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2"/>
            <a:ext cx="8281035" cy="5325109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6999"/>
            <a:ext cx="8281035" cy="28003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82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82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68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7" y="3138171"/>
            <a:ext cx="4081761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7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4"/>
            <a:ext cx="4860608" cy="9097433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68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7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python-logo-png/download/6874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python-logo-png/download/6874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www.pngall.com/python-logo-png/download/687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jpe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python-logo-png/download/6874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python-logo-png/download/6874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python-logo-png/download/6874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python-logo-png/download/6874" TargetMode="Externa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pngall.com/python-logo-png/download/6874" TargetMode="Externa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python-logo-png/download/6874" TargetMode="Externa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www.pngall.com/python-logo-png/download/6874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python-logo-png/download/6874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dinaldofcs/DIO_CHALLENGES/tree/desenvolvimento/EBOOK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jpe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pngall.com/python-logo-png/download/6874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python-logo-png/download/6874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python-logo-png/download/6874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python-logo-png/download/6874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pngall.com/python-logo-png/download/6874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python-logo-png/download/6874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all.com/python-logo-png/download/6874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">
            <a:extLst>
              <a:ext uri="{FF2B5EF4-FFF2-40B4-BE49-F238E27FC236}">
                <a16:creationId xmlns:a16="http://schemas.microsoft.com/office/drawing/2014/main" id="{23BAAA02-293F-940D-5FEE-CF01F9E85949}"/>
              </a:ext>
            </a:extLst>
          </p:cNvPr>
          <p:cNvSpPr/>
          <p:nvPr/>
        </p:nvSpPr>
        <p:spPr>
          <a:xfrm>
            <a:off x="9605" y="5763"/>
            <a:ext cx="9574305" cy="127747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ackground_code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2237D8B2-8D32-4CF0-066D-B97EFDCE2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l="53" t="-596" r="5958" b="-92"/>
          <a:stretch/>
        </p:blipFill>
        <p:spPr>
          <a:xfrm>
            <a:off x="33419" y="2683725"/>
            <a:ext cx="9603344" cy="10127046"/>
          </a:xfrm>
          <a:prstGeom prst="rect">
            <a:avLst/>
          </a:prstGeom>
        </p:spPr>
      </p:pic>
      <p:pic>
        <p:nvPicPr>
          <p:cNvPr id="20" name="snake2" descr="A cartoon snake with a black background&#10;&#10;Description automatically generated">
            <a:extLst>
              <a:ext uri="{FF2B5EF4-FFF2-40B4-BE49-F238E27FC236}">
                <a16:creationId xmlns:a16="http://schemas.microsoft.com/office/drawing/2014/main" id="{FCD1A5D2-8C28-C5DC-0C4C-7BCA2E9BC0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1243853" y="3919818"/>
            <a:ext cx="7463116" cy="7651375"/>
          </a:xfrm>
          <a:prstGeom prst="rect">
            <a:avLst/>
          </a:prstGeom>
        </p:spPr>
      </p:pic>
      <p:pic>
        <p:nvPicPr>
          <p:cNvPr id="8" name="snake" descr="A cartoon snake with a black background&#10;&#10;Description automatically generated" hidden="1">
            <a:extLst>
              <a:ext uri="{FF2B5EF4-FFF2-40B4-BE49-F238E27FC236}">
                <a16:creationId xmlns:a16="http://schemas.microsoft.com/office/drawing/2014/main" id="{FBE5D226-F9ED-175E-E341-2FED30B486E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1512794" y="4861113"/>
            <a:ext cx="6575611" cy="6494928"/>
          </a:xfrm>
          <a:prstGeom prst="rect">
            <a:avLst/>
          </a:prstGeom>
          <a:effectLst/>
        </p:spPr>
      </p:pic>
      <p:pic>
        <p:nvPicPr>
          <p:cNvPr id="2" name="sql" descr="3d Arquivo sql ícone ilustração 22597520 PNG" hidden="1">
            <a:extLst>
              <a:ext uri="{FF2B5EF4-FFF2-40B4-BE49-F238E27FC236}">
                <a16:creationId xmlns:a16="http://schemas.microsoft.com/office/drawing/2014/main" id="{1CBCD3D1-6014-5FF7-C2D8-D78A24BF6F9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5000"/>
          </a:blip>
          <a:stretch>
            <a:fillRect/>
          </a:stretch>
        </p:blipFill>
        <p:spPr>
          <a:xfrm>
            <a:off x="7167283" y="2823881"/>
            <a:ext cx="2124636" cy="2124636"/>
          </a:xfrm>
          <a:prstGeom prst="rect">
            <a:avLst/>
          </a:prstGeom>
          <a:effectLst/>
        </p:spPr>
      </p:pic>
      <p:pic>
        <p:nvPicPr>
          <p:cNvPr id="9" name="csv" descr="A green and white logo&#10;&#10;Description automatically generated" hidden="1">
            <a:extLst>
              <a:ext uri="{FF2B5EF4-FFF2-40B4-BE49-F238E27FC236}">
                <a16:creationId xmlns:a16="http://schemas.microsoft.com/office/drawing/2014/main" id="{6238335B-7221-FDB9-5378-5DDA6D91333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>
            <a:off x="21851" y="2670920"/>
            <a:ext cx="2430558" cy="2457451"/>
          </a:xfrm>
          <a:prstGeom prst="rect">
            <a:avLst/>
          </a:prstGeom>
          <a:effectLst/>
        </p:spPr>
      </p:pic>
      <p:sp>
        <p:nvSpPr>
          <p:cNvPr id="21" name="rodapé">
            <a:extLst>
              <a:ext uri="{FF2B5EF4-FFF2-40B4-BE49-F238E27FC236}">
                <a16:creationId xmlns:a16="http://schemas.microsoft.com/office/drawing/2014/main" id="{A9491BC4-F6AB-21FD-EE45-6AD136E294A4}"/>
              </a:ext>
            </a:extLst>
          </p:cNvPr>
          <p:cNvSpPr txBox="1">
            <a:spLocks/>
          </p:cNvSpPr>
          <p:nvPr/>
        </p:nvSpPr>
        <p:spPr>
          <a:xfrm>
            <a:off x="2775754" y="12129496"/>
            <a:ext cx="4031763" cy="67247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err="1">
                <a:solidFill>
                  <a:srgbClr val="755800"/>
                </a:solidFill>
                <a:ea typeface="+mj-lt"/>
                <a:cs typeface="+mj-lt"/>
              </a:rPr>
              <a:t>Edinaldo</a:t>
            </a:r>
            <a:r>
              <a:rPr lang="en-US" sz="3200" b="1" dirty="0">
                <a:solidFill>
                  <a:srgbClr val="755800"/>
                </a:solidFill>
                <a:ea typeface="+mj-lt"/>
                <a:cs typeface="+mj-lt"/>
              </a:rPr>
              <a:t> F. C. Santos</a:t>
            </a:r>
            <a:endParaRPr lang="en-US" sz="3200">
              <a:solidFill>
                <a:srgbClr val="755800"/>
              </a:solidFill>
            </a:endParaRPr>
          </a:p>
        </p:txBody>
      </p:sp>
      <p:sp>
        <p:nvSpPr>
          <p:cNvPr id="12" name="titulo">
            <a:extLst>
              <a:ext uri="{FF2B5EF4-FFF2-40B4-BE49-F238E27FC236}">
                <a16:creationId xmlns:a16="http://schemas.microsoft.com/office/drawing/2014/main" id="{CFD676A9-D6C0-2884-39C8-C18A462B1DA2}"/>
              </a:ext>
            </a:extLst>
          </p:cNvPr>
          <p:cNvSpPr txBox="1">
            <a:spLocks/>
          </p:cNvSpPr>
          <p:nvPr/>
        </p:nvSpPr>
        <p:spPr>
          <a:xfrm>
            <a:off x="32554" y="250"/>
            <a:ext cx="9598845" cy="174824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FFFF"/>
                </a:solidFill>
                <a:ea typeface="+mj-lt"/>
                <a:cs typeface="+mj-lt"/>
              </a:rPr>
              <a:t>AUTOMAÇÕES COM PYTHON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14" name="subtitulo">
            <a:extLst>
              <a:ext uri="{FF2B5EF4-FFF2-40B4-BE49-F238E27FC236}">
                <a16:creationId xmlns:a16="http://schemas.microsoft.com/office/drawing/2014/main" id="{657FAD04-4E93-B778-33A7-163D24A93473}"/>
              </a:ext>
            </a:extLst>
          </p:cNvPr>
          <p:cNvSpPr txBox="1">
            <a:spLocks/>
          </p:cNvSpPr>
          <p:nvPr/>
        </p:nvSpPr>
        <p:spPr>
          <a:xfrm>
            <a:off x="5660" y="1748368"/>
            <a:ext cx="9571952" cy="753160"/>
          </a:xfrm>
          <a:prstGeom prst="rect">
            <a:avLst/>
          </a:prstGeom>
          <a:solidFill>
            <a:srgbClr val="7558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err="1">
                <a:solidFill>
                  <a:srgbClr val="FFFFFF"/>
                </a:solidFill>
                <a:ea typeface="+mj-lt"/>
                <a:cs typeface="+mj-lt"/>
              </a:rPr>
              <a:t>Descomplicando</a:t>
            </a:r>
            <a:r>
              <a:rPr lang="en-US" sz="3200" b="1" dirty="0">
                <a:solidFill>
                  <a:srgbClr val="FFFFFF"/>
                </a:solidFill>
                <a:ea typeface="+mj-lt"/>
                <a:cs typeface="+mj-lt"/>
              </a:rPr>
              <a:t> a </a:t>
            </a:r>
            <a:r>
              <a:rPr lang="en-US" sz="3200" b="1" dirty="0" err="1">
                <a:solidFill>
                  <a:srgbClr val="FFFFFF"/>
                </a:solidFill>
                <a:ea typeface="+mj-lt"/>
                <a:cs typeface="+mj-lt"/>
              </a:rPr>
              <a:t>importação</a:t>
            </a:r>
            <a:r>
              <a:rPr lang="en-US" sz="3200" b="1" dirty="0">
                <a:solidFill>
                  <a:srgbClr val="FFFFFF"/>
                </a:solidFill>
                <a:ea typeface="+mj-lt"/>
                <a:cs typeface="+mj-lt"/>
              </a:rPr>
              <a:t> de dados</a:t>
            </a:r>
            <a:endParaRPr lang="en-US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13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g" descr="Texto&#10;&#10;Descrição gerada automaticamente">
            <a:extLst>
              <a:ext uri="{FF2B5EF4-FFF2-40B4-BE49-F238E27FC236}">
                <a16:creationId xmlns:a16="http://schemas.microsoft.com/office/drawing/2014/main" id="{9718D281-C275-E032-A5AA-43194781F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4" r="6904" b="-588"/>
          <a:stretch/>
        </p:blipFill>
        <p:spPr>
          <a:xfrm>
            <a:off x="-24361" y="3482268"/>
            <a:ext cx="9616504" cy="3857182"/>
          </a:xfrm>
          <a:prstGeom prst="rect">
            <a:avLst/>
          </a:prstGeom>
          <a:ln>
            <a:noFill/>
          </a:ln>
        </p:spPr>
      </p:pic>
      <p:pic>
        <p:nvPicPr>
          <p:cNvPr id="4" name="snake2" descr="A yellow and orange snake with Sutton Hoo in the background&#10;&#10;Description automatically generated">
            <a:extLst>
              <a:ext uri="{FF2B5EF4-FFF2-40B4-BE49-F238E27FC236}">
                <a16:creationId xmlns:a16="http://schemas.microsoft.com/office/drawing/2014/main" id="{BD1351B2-6DB4-7BBB-6801-3F14F34A2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120000">
            <a:off x="-621239" y="-656070"/>
            <a:ext cx="3186954" cy="1317933"/>
          </a:xfrm>
          <a:prstGeom prst="rect">
            <a:avLst/>
          </a:prstGeom>
        </p:spPr>
      </p:pic>
      <p:pic>
        <p:nvPicPr>
          <p:cNvPr id="7" name="snake" descr="A snake with a tongue out&#10;&#10;Description automatically generated">
            <a:extLst>
              <a:ext uri="{FF2B5EF4-FFF2-40B4-BE49-F238E27FC236}">
                <a16:creationId xmlns:a16="http://schemas.microsoft.com/office/drawing/2014/main" id="{BE83FD0B-404E-0F89-DC6A-18CCA61489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"/>
          </a:blip>
          <a:srcRect l="14783" t="-444" r="10337" b="447"/>
          <a:stretch/>
        </p:blipFill>
        <p:spPr>
          <a:xfrm>
            <a:off x="-35722" y="-33147"/>
            <a:ext cx="9641689" cy="128216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A54BFD2-5653-98D0-65CC-5F835EC9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54" y="9215"/>
            <a:ext cx="7151482" cy="24743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755800"/>
                </a:solidFill>
              </a:rPr>
              <a:t>TRANSFORMANDO DADOS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3E789D-E551-DFC9-F7F2-981CDBBB6EE2}"/>
              </a:ext>
            </a:extLst>
          </p:cNvPr>
          <p:cNvSpPr txBox="1">
            <a:spLocks/>
          </p:cNvSpPr>
          <p:nvPr/>
        </p:nvSpPr>
        <p:spPr>
          <a:xfrm>
            <a:off x="624224" y="2122261"/>
            <a:ext cx="8307929" cy="13448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As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colunas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de 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preco_unitario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valor_total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devem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ser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convertidas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para o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tipo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float, tendo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em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vista as casas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decimais</a:t>
            </a:r>
            <a:endParaRPr lang="en-US" sz="2400" dirty="0" err="1">
              <a:solidFill>
                <a:srgbClr val="215E99"/>
              </a:solidFill>
            </a:endParaRPr>
          </a:p>
        </p:txBody>
      </p:sp>
      <p:pic>
        <p:nvPicPr>
          <p:cNvPr id="13" name="logo" descr="A blue and yellow snake logo&#10;&#10;Description automatically generated">
            <a:extLst>
              <a:ext uri="{FF2B5EF4-FFF2-40B4-BE49-F238E27FC236}">
                <a16:creationId xmlns:a16="http://schemas.microsoft.com/office/drawing/2014/main" id="{49899F2E-9DCD-EDC3-CF32-B7AE901969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01041" y="11339065"/>
            <a:ext cx="972223" cy="98869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8A827D9-A804-21D5-4C2F-307022402438}"/>
              </a:ext>
            </a:extLst>
          </p:cNvPr>
          <p:cNvSpPr txBox="1">
            <a:spLocks/>
          </p:cNvSpPr>
          <p:nvPr/>
        </p:nvSpPr>
        <p:spPr>
          <a:xfrm>
            <a:off x="624223" y="7366614"/>
            <a:ext cx="8307929" cy="1210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>
                <a:solidFill>
                  <a:srgbClr val="215E99"/>
                </a:solidFill>
              </a:rPr>
              <a:t>Pronto! Agora </a:t>
            </a:r>
            <a:r>
              <a:rPr lang="en-US" sz="2400" dirty="0" err="1">
                <a:solidFill>
                  <a:srgbClr val="215E99"/>
                </a:solidFill>
              </a:rPr>
              <a:t>já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temos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todas</a:t>
            </a:r>
            <a:r>
              <a:rPr lang="en-US" sz="2400" dirty="0">
                <a:solidFill>
                  <a:srgbClr val="215E99"/>
                </a:solidFill>
              </a:rPr>
              <a:t> as </a:t>
            </a:r>
            <a:r>
              <a:rPr lang="en-US" sz="2400" dirty="0" err="1">
                <a:solidFill>
                  <a:srgbClr val="215E99"/>
                </a:solidFill>
              </a:rPr>
              <a:t>colunas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necessárias</a:t>
            </a:r>
            <a:r>
              <a:rPr lang="en-US" sz="2400" dirty="0">
                <a:solidFill>
                  <a:srgbClr val="215E99"/>
                </a:solidFill>
              </a:rPr>
              <a:t> com a </a:t>
            </a:r>
            <a:r>
              <a:rPr lang="en-US" sz="2400" dirty="0" err="1">
                <a:solidFill>
                  <a:srgbClr val="215E99"/>
                </a:solidFill>
              </a:rPr>
              <a:t>tipagem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adequada</a:t>
            </a:r>
            <a:r>
              <a:rPr lang="en-US" sz="2400" dirty="0">
                <a:solidFill>
                  <a:srgbClr val="215E99"/>
                </a:solidFill>
              </a:rPr>
              <a:t> e </a:t>
            </a:r>
            <a:r>
              <a:rPr lang="en-US" sz="2400" dirty="0" err="1">
                <a:solidFill>
                  <a:srgbClr val="215E99"/>
                </a:solidFill>
              </a:rPr>
              <a:t>podemos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passar</a:t>
            </a:r>
            <a:r>
              <a:rPr lang="en-US" sz="2400" dirty="0">
                <a:solidFill>
                  <a:srgbClr val="215E99"/>
                </a:solidFill>
              </a:rPr>
              <a:t> para a </a:t>
            </a:r>
            <a:r>
              <a:rPr lang="en-US" sz="2400" dirty="0" err="1">
                <a:solidFill>
                  <a:srgbClr val="215E99"/>
                </a:solidFill>
              </a:rPr>
              <a:t>próxima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etapa</a:t>
            </a:r>
          </a:p>
        </p:txBody>
      </p:sp>
    </p:spTree>
    <p:extLst>
      <p:ext uri="{BB962C8B-B14F-4D97-AF65-F5344CB8AC3E}">
        <p14:creationId xmlns:p14="http://schemas.microsoft.com/office/powerpoint/2010/main" val="2357128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_code">
            <a:extLst>
              <a:ext uri="{FF2B5EF4-FFF2-40B4-BE49-F238E27FC236}">
                <a16:creationId xmlns:a16="http://schemas.microsoft.com/office/drawing/2014/main" id="{A91473AB-40D0-FA25-74FA-8E1C498395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l="53" t="-596" r="5958" b="-92"/>
          <a:stretch/>
        </p:blipFill>
        <p:spPr>
          <a:xfrm>
            <a:off x="6525" y="-5686"/>
            <a:ext cx="9603344" cy="12762669"/>
          </a:xfrm>
          <a:prstGeom prst="rect">
            <a:avLst/>
          </a:prstGeom>
        </p:spPr>
      </p:pic>
      <p:pic>
        <p:nvPicPr>
          <p:cNvPr id="4" name="snake" descr="A snake with a tongue out&#10;&#10;Description automatically generated">
            <a:extLst>
              <a:ext uri="{FF2B5EF4-FFF2-40B4-BE49-F238E27FC236}">
                <a16:creationId xmlns:a16="http://schemas.microsoft.com/office/drawing/2014/main" id="{354F7F47-8A45-D75F-D2B4-4126D725B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"/>
          </a:blip>
          <a:srcRect l="9475" r="10423" b="282"/>
          <a:stretch/>
        </p:blipFill>
        <p:spPr>
          <a:xfrm>
            <a:off x="-3034" y="73960"/>
            <a:ext cx="9594843" cy="11981374"/>
          </a:xfrm>
          <a:prstGeom prst="rect">
            <a:avLst/>
          </a:prstGeom>
        </p:spPr>
      </p:pic>
      <p:pic>
        <p:nvPicPr>
          <p:cNvPr id="5" name="logo" descr="A blue and yellow snake logo&#10;&#10;Description automatically generated">
            <a:extLst>
              <a:ext uri="{FF2B5EF4-FFF2-40B4-BE49-F238E27FC236}">
                <a16:creationId xmlns:a16="http://schemas.microsoft.com/office/drawing/2014/main" id="{D7F64E30-1472-7F26-1F17-635EE3AE773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16594" y="796571"/>
            <a:ext cx="1886623" cy="1741729"/>
          </a:xfrm>
          <a:prstGeom prst="rect">
            <a:avLst/>
          </a:prstGeom>
        </p:spPr>
      </p:pic>
      <p:sp>
        <p:nvSpPr>
          <p:cNvPr id="20" name="titulo">
            <a:extLst>
              <a:ext uri="{FF2B5EF4-FFF2-40B4-BE49-F238E27FC236}">
                <a16:creationId xmlns:a16="http://schemas.microsoft.com/office/drawing/2014/main" id="{01AB6BD4-1BA0-4D46-2242-AD42CE70799C}"/>
              </a:ext>
            </a:extLst>
          </p:cNvPr>
          <p:cNvSpPr txBox="1">
            <a:spLocks/>
          </p:cNvSpPr>
          <p:nvPr/>
        </p:nvSpPr>
        <p:spPr>
          <a:xfrm>
            <a:off x="5660" y="6374156"/>
            <a:ext cx="10163621" cy="172134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FFFF"/>
                </a:solidFill>
              </a:rPr>
              <a:t>PROTEGENDO DADOS SENSÍVEIS</a:t>
            </a:r>
            <a:endParaRPr lang="pt-BR" dirty="0"/>
          </a:p>
        </p:txBody>
      </p:sp>
      <p:sp>
        <p:nvSpPr>
          <p:cNvPr id="21" name="borda">
            <a:extLst>
              <a:ext uri="{FF2B5EF4-FFF2-40B4-BE49-F238E27FC236}">
                <a16:creationId xmlns:a16="http://schemas.microsoft.com/office/drawing/2014/main" id="{67E842C3-C600-BB3D-9905-CD0F2BDE9C7B}"/>
              </a:ext>
            </a:extLst>
          </p:cNvPr>
          <p:cNvSpPr/>
          <p:nvPr/>
        </p:nvSpPr>
        <p:spPr>
          <a:xfrm flipV="1">
            <a:off x="-1" y="7553404"/>
            <a:ext cx="8659905" cy="161365"/>
          </a:xfrm>
          <a:prstGeom prst="rect">
            <a:avLst/>
          </a:prstGeom>
          <a:solidFill>
            <a:srgbClr val="601E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snake2" descr="A snake with a black background&#10;&#10;Description automatically generated">
            <a:extLst>
              <a:ext uri="{FF2B5EF4-FFF2-40B4-BE49-F238E27FC236}">
                <a16:creationId xmlns:a16="http://schemas.microsoft.com/office/drawing/2014/main" id="{5DB8D05C-D53C-EAD4-4054-19ECAA580D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12" t="-2620" r="5057" b="1437"/>
          <a:stretch/>
        </p:blipFill>
        <p:spPr>
          <a:xfrm>
            <a:off x="-2894" y="5757516"/>
            <a:ext cx="4813480" cy="4621712"/>
          </a:xfrm>
          <a:prstGeom prst="rect">
            <a:avLst/>
          </a:prstGeom>
        </p:spPr>
      </p:pic>
      <p:pic>
        <p:nvPicPr>
          <p:cNvPr id="3" name="04" descr="A black and yellow number&#10;&#10;Descrição gerada automaticamente">
            <a:extLst>
              <a:ext uri="{FF2B5EF4-FFF2-40B4-BE49-F238E27FC236}">
                <a16:creationId xmlns:a16="http://schemas.microsoft.com/office/drawing/2014/main" id="{E0FB6C65-276B-A54A-31F4-CC82C4ECED1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306606" y="1648594"/>
            <a:ext cx="6952129" cy="555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61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nake2" descr="A yellow and orange snake with Sutton Hoo in the background&#10;&#10;Description automatically generated">
            <a:extLst>
              <a:ext uri="{FF2B5EF4-FFF2-40B4-BE49-F238E27FC236}">
                <a16:creationId xmlns:a16="http://schemas.microsoft.com/office/drawing/2014/main" id="{BD1351B2-6DB4-7BBB-6801-3F14F34A2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120000">
            <a:off x="-621239" y="-656070"/>
            <a:ext cx="3186954" cy="1317933"/>
          </a:xfrm>
          <a:prstGeom prst="rect">
            <a:avLst/>
          </a:prstGeom>
        </p:spPr>
      </p:pic>
      <p:pic>
        <p:nvPicPr>
          <p:cNvPr id="2" name="img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DEBEA9DD-9C55-CAAB-5376-BE3533C1E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" t="18018" r="5263" b="5051"/>
          <a:stretch/>
        </p:blipFill>
        <p:spPr>
          <a:xfrm>
            <a:off x="1239106" y="8636828"/>
            <a:ext cx="7124858" cy="2676333"/>
          </a:xfrm>
          <a:prstGeom prst="rect">
            <a:avLst/>
          </a:prstGeom>
          <a:ln>
            <a:noFill/>
          </a:ln>
        </p:spPr>
      </p:pic>
      <p:pic>
        <p:nvPicPr>
          <p:cNvPr id="10" name="img" descr="Texto&#10;&#10;Descrição gerada automaticamente">
            <a:extLst>
              <a:ext uri="{FF2B5EF4-FFF2-40B4-BE49-F238E27FC236}">
                <a16:creationId xmlns:a16="http://schemas.microsoft.com/office/drawing/2014/main" id="{9718D281-C275-E032-A5AA-43194781F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" t="19892" r="-258" b="9833"/>
          <a:stretch/>
        </p:blipFill>
        <p:spPr>
          <a:xfrm>
            <a:off x="646523" y="4051682"/>
            <a:ext cx="8305357" cy="3507400"/>
          </a:xfrm>
          <a:prstGeom prst="rect">
            <a:avLst/>
          </a:prstGeom>
          <a:ln>
            <a:noFill/>
          </a:ln>
        </p:spPr>
      </p:pic>
      <p:pic>
        <p:nvPicPr>
          <p:cNvPr id="7" name="snake" descr="A snake with a tongue out&#10;&#10;Description automatically generated">
            <a:extLst>
              <a:ext uri="{FF2B5EF4-FFF2-40B4-BE49-F238E27FC236}">
                <a16:creationId xmlns:a16="http://schemas.microsoft.com/office/drawing/2014/main" id="{B7E32210-99B8-DFBE-D71C-557CC04C03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"/>
          </a:blip>
          <a:srcRect l="14783" t="-444" r="10337" b="447"/>
          <a:stretch/>
        </p:blipFill>
        <p:spPr>
          <a:xfrm>
            <a:off x="-35722" y="-33147"/>
            <a:ext cx="9641689" cy="128216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A54BFD2-5653-98D0-65CC-5F835EC9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54" y="9215"/>
            <a:ext cx="7151482" cy="24743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755800"/>
                </a:solidFill>
              </a:rPr>
              <a:t>SEGURANÇA DAS INFORMAÇÕES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3E789D-E551-DFC9-F7F2-981CDBBB6EE2}"/>
              </a:ext>
            </a:extLst>
          </p:cNvPr>
          <p:cNvSpPr txBox="1">
            <a:spLocks/>
          </p:cNvSpPr>
          <p:nvPr/>
        </p:nvSpPr>
        <p:spPr>
          <a:xfrm>
            <a:off x="651118" y="2124578"/>
            <a:ext cx="8307929" cy="19365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>
                <a:solidFill>
                  <a:srgbClr val="215E99"/>
                </a:solidFill>
              </a:rPr>
              <a:t>Para </a:t>
            </a:r>
            <a:r>
              <a:rPr lang="en-US" sz="2400" dirty="0" err="1">
                <a:solidFill>
                  <a:srgbClr val="215E99"/>
                </a:solidFill>
              </a:rPr>
              <a:t>evitar</a:t>
            </a:r>
            <a:r>
              <a:rPr lang="en-US" sz="2400" dirty="0">
                <a:solidFill>
                  <a:srgbClr val="215E99"/>
                </a:solidFill>
              </a:rPr>
              <a:t> que </a:t>
            </a:r>
            <a:r>
              <a:rPr lang="en-US" sz="2400" dirty="0" err="1">
                <a:solidFill>
                  <a:srgbClr val="215E99"/>
                </a:solidFill>
              </a:rPr>
              <a:t>seus</a:t>
            </a:r>
            <a:r>
              <a:rPr lang="en-US" sz="2400" dirty="0">
                <a:solidFill>
                  <a:srgbClr val="215E99"/>
                </a:solidFill>
              </a:rPr>
              <a:t> dados de </a:t>
            </a:r>
            <a:r>
              <a:rPr lang="en-US" sz="2400" dirty="0" err="1">
                <a:solidFill>
                  <a:srgbClr val="215E99"/>
                </a:solidFill>
              </a:rPr>
              <a:t>conexão</a:t>
            </a:r>
            <a:r>
              <a:rPr lang="en-US" sz="2400" dirty="0">
                <a:solidFill>
                  <a:srgbClr val="215E99"/>
                </a:solidFill>
              </a:rPr>
              <a:t> com o SQL SERVER </a:t>
            </a:r>
            <a:r>
              <a:rPr lang="en-US" sz="2400" dirty="0" err="1">
                <a:solidFill>
                  <a:srgbClr val="215E99"/>
                </a:solidFill>
              </a:rPr>
              <a:t>fiquem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expostos</a:t>
            </a:r>
            <a:r>
              <a:rPr lang="en-US" sz="2400" dirty="0">
                <a:solidFill>
                  <a:srgbClr val="215E99"/>
                </a:solidFill>
              </a:rPr>
              <a:t>, é </a:t>
            </a:r>
            <a:r>
              <a:rPr lang="en-US" sz="2400" dirty="0" err="1">
                <a:solidFill>
                  <a:srgbClr val="215E99"/>
                </a:solidFill>
              </a:rPr>
              <a:t>importante</a:t>
            </a:r>
            <a:r>
              <a:rPr lang="en-US" sz="2400" dirty="0">
                <a:solidFill>
                  <a:srgbClr val="215E99"/>
                </a:solidFill>
              </a:rPr>
              <a:t> </a:t>
            </a:r>
            <a:r>
              <a:rPr lang="en-US" sz="2400" dirty="0" err="1">
                <a:solidFill>
                  <a:srgbClr val="215E99"/>
                </a:solidFill>
              </a:rPr>
              <a:t>criarmos</a:t>
            </a:r>
            <a:r>
              <a:rPr lang="en-US" sz="2400" dirty="0">
                <a:solidFill>
                  <a:srgbClr val="215E99"/>
                </a:solidFill>
              </a:rPr>
              <a:t> um </a:t>
            </a:r>
            <a:r>
              <a:rPr lang="en-US" sz="2400" dirty="0" err="1">
                <a:solidFill>
                  <a:srgbClr val="215E99"/>
                </a:solidFill>
              </a:rPr>
              <a:t>arquivo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separado</a:t>
            </a:r>
            <a:r>
              <a:rPr lang="en-US" sz="2400" dirty="0">
                <a:solidFill>
                  <a:srgbClr val="215E99"/>
                </a:solidFill>
              </a:rPr>
              <a:t> com </a:t>
            </a:r>
            <a:r>
              <a:rPr lang="en-US" sz="2400" dirty="0" err="1">
                <a:solidFill>
                  <a:srgbClr val="215E99"/>
                </a:solidFill>
              </a:rPr>
              <a:t>os</a:t>
            </a:r>
            <a:r>
              <a:rPr lang="en-US" sz="2400" dirty="0">
                <a:solidFill>
                  <a:srgbClr val="215E99"/>
                </a:solidFill>
              </a:rPr>
              <a:t> dados </a:t>
            </a:r>
            <a:r>
              <a:rPr lang="en-US" sz="2400" dirty="0" err="1">
                <a:solidFill>
                  <a:srgbClr val="215E99"/>
                </a:solidFill>
              </a:rPr>
              <a:t>necessário</a:t>
            </a:r>
            <a:r>
              <a:rPr lang="en-US" sz="2400" dirty="0">
                <a:solidFill>
                  <a:srgbClr val="215E99"/>
                </a:solidFill>
              </a:rPr>
              <a:t> para a </a:t>
            </a:r>
            <a:r>
              <a:rPr lang="en-US" sz="2400" dirty="0" err="1">
                <a:solidFill>
                  <a:srgbClr val="215E99"/>
                </a:solidFill>
              </a:rPr>
              <a:t>conexão</a:t>
            </a:r>
            <a:r>
              <a:rPr lang="en-US" sz="2400" dirty="0">
                <a:solidFill>
                  <a:srgbClr val="215E99"/>
                </a:solidFill>
              </a:rPr>
              <a:t> com o banco. Para </a:t>
            </a:r>
            <a:r>
              <a:rPr lang="en-US" sz="2400" dirty="0" err="1">
                <a:solidFill>
                  <a:srgbClr val="215E99"/>
                </a:solidFill>
              </a:rPr>
              <a:t>isso</a:t>
            </a:r>
            <a:r>
              <a:rPr lang="en-US" sz="2400" dirty="0">
                <a:solidFill>
                  <a:srgbClr val="215E99"/>
                </a:solidFill>
              </a:rPr>
              <a:t>, </a:t>
            </a:r>
            <a:r>
              <a:rPr lang="en-US" sz="2400" dirty="0" err="1">
                <a:solidFill>
                  <a:srgbClr val="215E99"/>
                </a:solidFill>
              </a:rPr>
              <a:t>vamos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criar</a:t>
            </a:r>
            <a:r>
              <a:rPr lang="en-US" sz="2400" dirty="0">
                <a:solidFill>
                  <a:srgbClr val="215E99"/>
                </a:solidFill>
              </a:rPr>
              <a:t> um </a:t>
            </a:r>
            <a:r>
              <a:rPr lang="en-US" sz="2400" dirty="0" err="1">
                <a:solidFill>
                  <a:srgbClr val="215E99"/>
                </a:solidFill>
              </a:rPr>
              <a:t>arquivo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chamado</a:t>
            </a:r>
            <a:r>
              <a:rPr lang="en-US" sz="2400" dirty="0">
                <a:solidFill>
                  <a:srgbClr val="215E99"/>
                </a:solidFill>
              </a:rPr>
              <a:t> config.py com as </a:t>
            </a:r>
            <a:r>
              <a:rPr lang="en-US" sz="2400" dirty="0" err="1">
                <a:solidFill>
                  <a:srgbClr val="215E99"/>
                </a:solidFill>
              </a:rPr>
              <a:t>informações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necessárias</a:t>
            </a:r>
            <a:r>
              <a:rPr lang="en-US" sz="2400" dirty="0">
                <a:solidFill>
                  <a:srgbClr val="215E99"/>
                </a:solidFill>
              </a:rPr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BC41DDB-B5D2-7D47-09D9-0F726F67EEBE}"/>
              </a:ext>
            </a:extLst>
          </p:cNvPr>
          <p:cNvSpPr txBox="1">
            <a:spLocks/>
          </p:cNvSpPr>
          <p:nvPr/>
        </p:nvSpPr>
        <p:spPr>
          <a:xfrm>
            <a:off x="651118" y="7404174"/>
            <a:ext cx="8281035" cy="1237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>
                <a:solidFill>
                  <a:srgbClr val="215E99"/>
                </a:solidFill>
              </a:rPr>
              <a:t>Agora, </a:t>
            </a:r>
            <a:r>
              <a:rPr lang="en-US" sz="2400" dirty="0" err="1">
                <a:solidFill>
                  <a:srgbClr val="215E99"/>
                </a:solidFill>
              </a:rPr>
              <a:t>podemos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importar</a:t>
            </a:r>
            <a:r>
              <a:rPr lang="en-US" sz="2400" dirty="0">
                <a:solidFill>
                  <a:srgbClr val="215E99"/>
                </a:solidFill>
              </a:rPr>
              <a:t> a </a:t>
            </a:r>
            <a:r>
              <a:rPr lang="en-US" sz="2400" dirty="0" err="1">
                <a:solidFill>
                  <a:srgbClr val="215E99"/>
                </a:solidFill>
              </a:rPr>
              <a:t>biblioteca</a:t>
            </a:r>
            <a:r>
              <a:rPr lang="en-US" sz="2400" dirty="0">
                <a:solidFill>
                  <a:srgbClr val="215E99"/>
                </a:solidFill>
              </a:rPr>
              <a:t> 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sqlalchemy</a:t>
            </a:r>
            <a:r>
              <a:rPr lang="en-US" sz="2400" dirty="0">
                <a:solidFill>
                  <a:srgbClr val="215E99"/>
                </a:solidFill>
              </a:rPr>
              <a:t> (que </a:t>
            </a:r>
            <a:r>
              <a:rPr lang="en-US" sz="2400" dirty="0" err="1">
                <a:solidFill>
                  <a:srgbClr val="215E99"/>
                </a:solidFill>
              </a:rPr>
              <a:t>será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utilizada</a:t>
            </a:r>
            <a:r>
              <a:rPr lang="en-US" sz="2400" dirty="0">
                <a:solidFill>
                  <a:srgbClr val="215E99"/>
                </a:solidFill>
              </a:rPr>
              <a:t> logo a </a:t>
            </a:r>
            <a:r>
              <a:rPr lang="en-US" sz="2400" dirty="0" err="1">
                <a:solidFill>
                  <a:srgbClr val="215E99"/>
                </a:solidFill>
              </a:rPr>
              <a:t>seguir</a:t>
            </a:r>
            <a:r>
              <a:rPr lang="en-US" sz="2400" dirty="0">
                <a:solidFill>
                  <a:srgbClr val="215E99"/>
                </a:solidFill>
              </a:rPr>
              <a:t>) e o </a:t>
            </a:r>
            <a:r>
              <a:rPr lang="en-US" sz="2400" dirty="0" err="1">
                <a:solidFill>
                  <a:srgbClr val="215E99"/>
                </a:solidFill>
              </a:rPr>
              <a:t>arquivo</a:t>
            </a:r>
            <a:r>
              <a:rPr lang="en-US" sz="2400" dirty="0">
                <a:solidFill>
                  <a:srgbClr val="215E99"/>
                </a:solidFill>
              </a:rPr>
              <a:t> config.py, logo </a:t>
            </a:r>
            <a:r>
              <a:rPr lang="en-US" sz="2400" dirty="0" err="1">
                <a:solidFill>
                  <a:srgbClr val="215E99"/>
                </a:solidFill>
              </a:rPr>
              <a:t>abaixo</a:t>
            </a:r>
            <a:r>
              <a:rPr lang="en-US" sz="2400" dirty="0">
                <a:solidFill>
                  <a:srgbClr val="215E99"/>
                </a:solidFill>
              </a:rPr>
              <a:t> da </a:t>
            </a:r>
            <a:r>
              <a:rPr lang="en-US" sz="2400" dirty="0" err="1">
                <a:solidFill>
                  <a:srgbClr val="215E99"/>
                </a:solidFill>
              </a:rPr>
              <a:t>importação</a:t>
            </a:r>
            <a:r>
              <a:rPr lang="en-US" sz="2400" dirty="0">
                <a:solidFill>
                  <a:srgbClr val="215E99"/>
                </a:solidFill>
              </a:rPr>
              <a:t> do pandas (VER CAPITULO 2)</a:t>
            </a:r>
            <a:endParaRPr lang="pt-BR" sz="2400" dirty="0"/>
          </a:p>
        </p:txBody>
      </p:sp>
      <p:pic>
        <p:nvPicPr>
          <p:cNvPr id="13" name="logo" descr="A blue and yellow snake logo&#10;&#10;Description automatically generated">
            <a:extLst>
              <a:ext uri="{FF2B5EF4-FFF2-40B4-BE49-F238E27FC236}">
                <a16:creationId xmlns:a16="http://schemas.microsoft.com/office/drawing/2014/main" id="{49899F2E-9DCD-EDC3-CF32-B7AE9019697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01041" y="11339065"/>
            <a:ext cx="972223" cy="98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53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_code">
            <a:extLst>
              <a:ext uri="{FF2B5EF4-FFF2-40B4-BE49-F238E27FC236}">
                <a16:creationId xmlns:a16="http://schemas.microsoft.com/office/drawing/2014/main" id="{A91473AB-40D0-FA25-74FA-8E1C498395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l="53" t="-596" r="5958" b="-92"/>
          <a:stretch/>
        </p:blipFill>
        <p:spPr>
          <a:xfrm>
            <a:off x="6525" y="-5686"/>
            <a:ext cx="9603344" cy="12762669"/>
          </a:xfrm>
          <a:prstGeom prst="rect">
            <a:avLst/>
          </a:prstGeom>
        </p:spPr>
      </p:pic>
      <p:pic>
        <p:nvPicPr>
          <p:cNvPr id="4" name="snake" descr="A snake with a tongue out&#10;&#10;Description automatically generated">
            <a:extLst>
              <a:ext uri="{FF2B5EF4-FFF2-40B4-BE49-F238E27FC236}">
                <a16:creationId xmlns:a16="http://schemas.microsoft.com/office/drawing/2014/main" id="{354F7F47-8A45-D75F-D2B4-4126D725B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"/>
          </a:blip>
          <a:srcRect l="9475" r="10423" b="282"/>
          <a:stretch/>
        </p:blipFill>
        <p:spPr>
          <a:xfrm>
            <a:off x="-3034" y="73960"/>
            <a:ext cx="9594843" cy="11981374"/>
          </a:xfrm>
          <a:prstGeom prst="rect">
            <a:avLst/>
          </a:prstGeom>
        </p:spPr>
      </p:pic>
      <p:pic>
        <p:nvPicPr>
          <p:cNvPr id="5" name="logo" descr="A blue and yellow snake logo&#10;&#10;Description automatically generated">
            <a:extLst>
              <a:ext uri="{FF2B5EF4-FFF2-40B4-BE49-F238E27FC236}">
                <a16:creationId xmlns:a16="http://schemas.microsoft.com/office/drawing/2014/main" id="{D7F64E30-1472-7F26-1F17-635EE3AE773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16594" y="796571"/>
            <a:ext cx="1886623" cy="1741729"/>
          </a:xfrm>
          <a:prstGeom prst="rect">
            <a:avLst/>
          </a:prstGeom>
        </p:spPr>
      </p:pic>
      <p:sp>
        <p:nvSpPr>
          <p:cNvPr id="20" name="titulo">
            <a:extLst>
              <a:ext uri="{FF2B5EF4-FFF2-40B4-BE49-F238E27FC236}">
                <a16:creationId xmlns:a16="http://schemas.microsoft.com/office/drawing/2014/main" id="{01AB6BD4-1BA0-4D46-2242-AD42CE70799C}"/>
              </a:ext>
            </a:extLst>
          </p:cNvPr>
          <p:cNvSpPr txBox="1">
            <a:spLocks/>
          </p:cNvSpPr>
          <p:nvPr/>
        </p:nvSpPr>
        <p:spPr>
          <a:xfrm>
            <a:off x="5660" y="6374156"/>
            <a:ext cx="10163621" cy="172134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FFFF"/>
                </a:solidFill>
              </a:rPr>
              <a:t>SUBINDO DADOS PARA O BANCO</a:t>
            </a:r>
            <a:endParaRPr lang="pt-BR" dirty="0"/>
          </a:p>
        </p:txBody>
      </p:sp>
      <p:sp>
        <p:nvSpPr>
          <p:cNvPr id="21" name="borda">
            <a:extLst>
              <a:ext uri="{FF2B5EF4-FFF2-40B4-BE49-F238E27FC236}">
                <a16:creationId xmlns:a16="http://schemas.microsoft.com/office/drawing/2014/main" id="{67E842C3-C600-BB3D-9905-CD0F2BDE9C7B}"/>
              </a:ext>
            </a:extLst>
          </p:cNvPr>
          <p:cNvSpPr/>
          <p:nvPr/>
        </p:nvSpPr>
        <p:spPr>
          <a:xfrm flipV="1">
            <a:off x="-1" y="7553404"/>
            <a:ext cx="8659905" cy="161365"/>
          </a:xfrm>
          <a:prstGeom prst="rect">
            <a:avLst/>
          </a:prstGeom>
          <a:solidFill>
            <a:srgbClr val="601E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snake2" descr="A snake with a black background&#10;&#10;Description automatically generated">
            <a:extLst>
              <a:ext uri="{FF2B5EF4-FFF2-40B4-BE49-F238E27FC236}">
                <a16:creationId xmlns:a16="http://schemas.microsoft.com/office/drawing/2014/main" id="{5DB8D05C-D53C-EAD4-4054-19ECAA580D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12" t="-2620" r="5057" b="1437"/>
          <a:stretch/>
        </p:blipFill>
        <p:spPr>
          <a:xfrm>
            <a:off x="-2894" y="5757516"/>
            <a:ext cx="4813480" cy="4621712"/>
          </a:xfrm>
          <a:prstGeom prst="rect">
            <a:avLst/>
          </a:prstGeom>
        </p:spPr>
      </p:pic>
      <p:pic>
        <p:nvPicPr>
          <p:cNvPr id="6" name="05" descr="A black and yellow number&#10;&#10;Descrição gerada automaticamente">
            <a:extLst>
              <a:ext uri="{FF2B5EF4-FFF2-40B4-BE49-F238E27FC236}">
                <a16:creationId xmlns:a16="http://schemas.microsoft.com/office/drawing/2014/main" id="{97310A52-D3C9-25D0-F3C1-6247578CE64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600199" y="1700139"/>
            <a:ext cx="6952130" cy="553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0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47CE03B4-200E-8C11-3800-CA8F550FE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" t="15217" r="-495" b="6411"/>
          <a:stretch/>
        </p:blipFill>
        <p:spPr>
          <a:xfrm>
            <a:off x="-8361" y="4843464"/>
            <a:ext cx="9622759" cy="5818819"/>
          </a:xfrm>
          <a:prstGeom prst="rect">
            <a:avLst/>
          </a:prstGeom>
          <a:ln>
            <a:noFill/>
          </a:ln>
        </p:spPr>
      </p:pic>
      <p:pic>
        <p:nvPicPr>
          <p:cNvPr id="14" name="snake2" descr="A yellow and orange snake with Sutton Hoo in the background&#10;&#10;Description automatically generated">
            <a:extLst>
              <a:ext uri="{FF2B5EF4-FFF2-40B4-BE49-F238E27FC236}">
                <a16:creationId xmlns:a16="http://schemas.microsoft.com/office/drawing/2014/main" id="{19AB9E5F-CA32-85C8-BE7B-CED8C5C8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120000">
            <a:off x="-621239" y="-656070"/>
            <a:ext cx="3186954" cy="1317933"/>
          </a:xfrm>
          <a:prstGeom prst="rect">
            <a:avLst/>
          </a:prstGeom>
        </p:spPr>
      </p:pic>
      <p:pic>
        <p:nvPicPr>
          <p:cNvPr id="9" name="snake" descr="A snake with a tongue out&#10;&#10;Description automatically generated">
            <a:extLst>
              <a:ext uri="{FF2B5EF4-FFF2-40B4-BE49-F238E27FC236}">
                <a16:creationId xmlns:a16="http://schemas.microsoft.com/office/drawing/2014/main" id="{C8246D7B-2D07-B704-3492-34DCBCA67D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"/>
          </a:blip>
          <a:srcRect l="14783" t="-444" r="10337" b="447"/>
          <a:stretch/>
        </p:blipFill>
        <p:spPr>
          <a:xfrm>
            <a:off x="-35722" y="-33147"/>
            <a:ext cx="9641689" cy="128216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A54BFD2-5653-98D0-65CC-5F835EC9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54" y="9215"/>
            <a:ext cx="7151482" cy="24743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755800"/>
                </a:solidFill>
              </a:rPr>
              <a:t> DEFININDO O DICIONARIO COM AS TIPAGENS</a:t>
            </a:r>
          </a:p>
        </p:txBody>
      </p:sp>
      <p:sp>
        <p:nvSpPr>
          <p:cNvPr id="5" name="txt1">
            <a:extLst>
              <a:ext uri="{FF2B5EF4-FFF2-40B4-BE49-F238E27FC236}">
                <a16:creationId xmlns:a16="http://schemas.microsoft.com/office/drawing/2014/main" id="{A93E789D-E551-DFC9-F7F2-981CDBBB6EE2}"/>
              </a:ext>
            </a:extLst>
          </p:cNvPr>
          <p:cNvSpPr txBox="1">
            <a:spLocks/>
          </p:cNvSpPr>
          <p:nvPr/>
        </p:nvSpPr>
        <p:spPr>
          <a:xfrm>
            <a:off x="678012" y="2128984"/>
            <a:ext cx="8281035" cy="27164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>
                <a:solidFill>
                  <a:srgbClr val="215E99"/>
                </a:solidFill>
              </a:rPr>
              <a:t>Antes de </a:t>
            </a:r>
            <a:r>
              <a:rPr lang="en-US" sz="2400" dirty="0" err="1">
                <a:solidFill>
                  <a:srgbClr val="215E99"/>
                </a:solidFill>
              </a:rPr>
              <a:t>finalizarmos</a:t>
            </a:r>
            <a:r>
              <a:rPr lang="en-US" sz="2400" dirty="0">
                <a:solidFill>
                  <a:srgbClr val="215E99"/>
                </a:solidFill>
              </a:rPr>
              <a:t>, </a:t>
            </a:r>
            <a:r>
              <a:rPr lang="en-US" sz="2400" dirty="0" err="1">
                <a:solidFill>
                  <a:srgbClr val="215E99"/>
                </a:solidFill>
              </a:rPr>
              <a:t>vamos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defini</a:t>
            </a:r>
            <a:r>
              <a:rPr lang="en-US" sz="2400" dirty="0">
                <a:solidFill>
                  <a:srgbClr val="215E99"/>
                </a:solidFill>
              </a:rPr>
              <a:t> qual </a:t>
            </a:r>
            <a:r>
              <a:rPr lang="en-US" sz="2400" dirty="0" err="1">
                <a:solidFill>
                  <a:srgbClr val="215E99"/>
                </a:solidFill>
              </a:rPr>
              <a:t>será</a:t>
            </a:r>
            <a:r>
              <a:rPr lang="en-US" sz="2400" dirty="0">
                <a:solidFill>
                  <a:srgbClr val="215E99"/>
                </a:solidFill>
              </a:rPr>
              <a:t> o </a:t>
            </a:r>
            <a:r>
              <a:rPr lang="en-US" sz="2400" dirty="0" err="1">
                <a:solidFill>
                  <a:srgbClr val="215E99"/>
                </a:solidFill>
              </a:rPr>
              <a:t>tipo</a:t>
            </a:r>
            <a:r>
              <a:rPr lang="en-US" sz="2400" dirty="0">
                <a:solidFill>
                  <a:srgbClr val="215E99"/>
                </a:solidFill>
              </a:rPr>
              <a:t> dos dados da </a:t>
            </a:r>
            <a:r>
              <a:rPr lang="en-US" sz="2400" dirty="0" err="1">
                <a:solidFill>
                  <a:srgbClr val="215E99"/>
                </a:solidFill>
              </a:rPr>
              <a:t>nossa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tabela</a:t>
            </a:r>
            <a:r>
              <a:rPr lang="en-US" sz="2400" dirty="0">
                <a:solidFill>
                  <a:srgbClr val="215E99"/>
                </a:solidFill>
              </a:rPr>
              <a:t>.  </a:t>
            </a:r>
            <a:r>
              <a:rPr lang="en-US" sz="2400" dirty="0" err="1">
                <a:solidFill>
                  <a:srgbClr val="215E99"/>
                </a:solidFill>
              </a:rPr>
              <a:t>Embora</a:t>
            </a:r>
            <a:r>
              <a:rPr lang="en-US" sz="2400" dirty="0">
                <a:solidFill>
                  <a:srgbClr val="215E99"/>
                </a:solidFill>
              </a:rPr>
              <a:t> a </a:t>
            </a:r>
            <a:r>
              <a:rPr lang="en-US" sz="2400" dirty="0" err="1">
                <a:solidFill>
                  <a:srgbClr val="215E99"/>
                </a:solidFill>
              </a:rPr>
              <a:t>tabela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já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exista</a:t>
            </a:r>
            <a:r>
              <a:rPr lang="en-US" sz="2400" dirty="0">
                <a:solidFill>
                  <a:srgbClr val="215E99"/>
                </a:solidFill>
              </a:rPr>
              <a:t> no banco para o </a:t>
            </a:r>
            <a:r>
              <a:rPr lang="en-US" sz="2400" dirty="0" err="1">
                <a:solidFill>
                  <a:srgbClr val="215E99"/>
                </a:solidFill>
              </a:rPr>
              <a:t>nosso</a:t>
            </a:r>
            <a:r>
              <a:rPr lang="en-US" sz="2400" dirty="0">
                <a:solidFill>
                  <a:srgbClr val="215E99"/>
                </a:solidFill>
              </a:rPr>
              <a:t> </a:t>
            </a:r>
            <a:r>
              <a:rPr lang="en-US" sz="2400" dirty="0" err="1">
                <a:solidFill>
                  <a:srgbClr val="215E99"/>
                </a:solidFill>
              </a:rPr>
              <a:t>exemplo</a:t>
            </a:r>
            <a:r>
              <a:rPr lang="en-US" sz="2400" dirty="0">
                <a:solidFill>
                  <a:srgbClr val="215E99"/>
                </a:solidFill>
              </a:rPr>
              <a:t>, </a:t>
            </a:r>
            <a:r>
              <a:rPr lang="en-US" sz="2400" dirty="0" err="1">
                <a:solidFill>
                  <a:srgbClr val="215E99"/>
                </a:solidFill>
              </a:rPr>
              <a:t>teremos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situações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onde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criaremos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tabelas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novas</a:t>
            </a:r>
            <a:r>
              <a:rPr lang="en-US" sz="2400" dirty="0">
                <a:solidFill>
                  <a:srgbClr val="215E99"/>
                </a:solidFill>
              </a:rPr>
              <a:t> e para </a:t>
            </a:r>
            <a:r>
              <a:rPr lang="en-US" sz="2400" dirty="0" err="1">
                <a:solidFill>
                  <a:srgbClr val="215E99"/>
                </a:solidFill>
              </a:rPr>
              <a:t>isso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devemos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tipar</a:t>
            </a:r>
            <a:r>
              <a:rPr lang="en-US" sz="2400" dirty="0">
                <a:solidFill>
                  <a:srgbClr val="215E99"/>
                </a:solidFill>
              </a:rPr>
              <a:t> as </a:t>
            </a:r>
            <a:r>
              <a:rPr lang="en-US" sz="2400" dirty="0" err="1">
                <a:solidFill>
                  <a:srgbClr val="215E99"/>
                </a:solidFill>
              </a:rPr>
              <a:t>colunas</a:t>
            </a:r>
            <a:r>
              <a:rPr lang="en-US" sz="2400" dirty="0">
                <a:solidFill>
                  <a:srgbClr val="215E99"/>
                </a:solidFill>
              </a:rPr>
              <a:t> do banco, </a:t>
            </a:r>
            <a:r>
              <a:rPr lang="en-US" sz="2400" dirty="0" err="1">
                <a:solidFill>
                  <a:srgbClr val="215E99"/>
                </a:solidFill>
              </a:rPr>
              <a:t>conforme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fizemos</a:t>
            </a:r>
            <a:r>
              <a:rPr lang="en-US" sz="2400" dirty="0">
                <a:solidFill>
                  <a:srgbClr val="215E99"/>
                </a:solidFill>
              </a:rPr>
              <a:t> com as </a:t>
            </a:r>
            <a:r>
              <a:rPr lang="en-US" sz="2400" dirty="0" err="1">
                <a:solidFill>
                  <a:srgbClr val="215E99"/>
                </a:solidFill>
              </a:rPr>
              <a:t>colunas</a:t>
            </a:r>
            <a:r>
              <a:rPr lang="en-US" sz="2400" dirty="0">
                <a:solidFill>
                  <a:srgbClr val="215E99"/>
                </a:solidFill>
              </a:rPr>
              <a:t> do </a:t>
            </a:r>
            <a:r>
              <a:rPr lang="en-US" sz="2400" dirty="0" err="1">
                <a:solidFill>
                  <a:srgbClr val="215E99"/>
                </a:solidFill>
              </a:rPr>
              <a:t>dataframe</a:t>
            </a:r>
            <a:r>
              <a:rPr lang="en-US" sz="2400" dirty="0">
                <a:solidFill>
                  <a:srgbClr val="215E99"/>
                </a:solidFill>
              </a:rPr>
              <a:t>, </a:t>
            </a:r>
            <a:r>
              <a:rPr lang="en-US" sz="2400" dirty="0" err="1">
                <a:solidFill>
                  <a:srgbClr val="215E99"/>
                </a:solidFill>
              </a:rPr>
              <a:t>caso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contrário</a:t>
            </a:r>
            <a:r>
              <a:rPr lang="en-US" sz="2400" dirty="0">
                <a:solidFill>
                  <a:srgbClr val="215E99"/>
                </a:solidFill>
              </a:rPr>
              <a:t>, </a:t>
            </a:r>
            <a:r>
              <a:rPr lang="en-US" sz="2400" dirty="0" err="1">
                <a:solidFill>
                  <a:srgbClr val="215E99"/>
                </a:solidFill>
              </a:rPr>
              <a:t>tudo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será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considerado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como</a:t>
            </a:r>
            <a:r>
              <a:rPr lang="en-US" sz="2400" dirty="0">
                <a:solidFill>
                  <a:srgbClr val="215E99"/>
                </a:solidFill>
              </a:rPr>
              <a:t> VARCHAR para as </a:t>
            </a:r>
            <a:r>
              <a:rPr lang="en-US" sz="2400" dirty="0" err="1">
                <a:solidFill>
                  <a:srgbClr val="215E99"/>
                </a:solidFill>
              </a:rPr>
              <a:t>colunas</a:t>
            </a:r>
            <a:r>
              <a:rPr lang="en-US" sz="2400" dirty="0">
                <a:solidFill>
                  <a:srgbClr val="215E99"/>
                </a:solidFill>
              </a:rPr>
              <a:t> as </a:t>
            </a:r>
            <a:r>
              <a:rPr lang="en-US" sz="2400" dirty="0" err="1">
                <a:solidFill>
                  <a:srgbClr val="215E99"/>
                </a:solidFill>
              </a:rPr>
              <a:t>quais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os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tipos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ainda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não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foram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identificados</a:t>
            </a:r>
            <a:r>
              <a:rPr lang="en-US" sz="2400" dirty="0">
                <a:solidFill>
                  <a:srgbClr val="215E99"/>
                </a:solidFill>
              </a:rPr>
              <a:t>.</a:t>
            </a:r>
          </a:p>
        </p:txBody>
      </p:sp>
      <p:pic>
        <p:nvPicPr>
          <p:cNvPr id="13" name="logo" descr="A blue and yellow snake logo&#10;&#10;Description automatically generated">
            <a:extLst>
              <a:ext uri="{FF2B5EF4-FFF2-40B4-BE49-F238E27FC236}">
                <a16:creationId xmlns:a16="http://schemas.microsoft.com/office/drawing/2014/main" id="{49899F2E-9DCD-EDC3-CF32-B7AE901969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01041" y="11339065"/>
            <a:ext cx="972223" cy="98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34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47CE03B4-200E-8C11-3800-CA8F550FE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96" b="6796"/>
          <a:stretch/>
        </p:blipFill>
        <p:spPr>
          <a:xfrm>
            <a:off x="-6361" y="3418075"/>
            <a:ext cx="9600170" cy="5193815"/>
          </a:xfrm>
          <a:prstGeom prst="rect">
            <a:avLst/>
          </a:prstGeom>
          <a:ln>
            <a:noFill/>
          </a:ln>
        </p:spPr>
      </p:pic>
      <p:pic>
        <p:nvPicPr>
          <p:cNvPr id="14" name="snake2" descr="A yellow and orange snake with Sutton Hoo in the background&#10;&#10;Description automatically generated">
            <a:extLst>
              <a:ext uri="{FF2B5EF4-FFF2-40B4-BE49-F238E27FC236}">
                <a16:creationId xmlns:a16="http://schemas.microsoft.com/office/drawing/2014/main" id="{19AB9E5F-CA32-85C8-BE7B-CED8C5C8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120000">
            <a:off x="-621239" y="-656070"/>
            <a:ext cx="3186954" cy="1317933"/>
          </a:xfrm>
          <a:prstGeom prst="rect">
            <a:avLst/>
          </a:prstGeom>
        </p:spPr>
      </p:pic>
      <p:pic>
        <p:nvPicPr>
          <p:cNvPr id="9" name="snake" descr="A snake with a tongue out&#10;&#10;Description automatically generated">
            <a:extLst>
              <a:ext uri="{FF2B5EF4-FFF2-40B4-BE49-F238E27FC236}">
                <a16:creationId xmlns:a16="http://schemas.microsoft.com/office/drawing/2014/main" id="{C8246D7B-2D07-B704-3492-34DCBCA67D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"/>
          </a:blip>
          <a:srcRect l="14783" t="-444" r="10337" b="447"/>
          <a:stretch/>
        </p:blipFill>
        <p:spPr>
          <a:xfrm>
            <a:off x="-35722" y="-33147"/>
            <a:ext cx="9641689" cy="128216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A54BFD2-5653-98D0-65CC-5F835EC9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54" y="9215"/>
            <a:ext cx="7151482" cy="24743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755800"/>
                </a:solidFill>
              </a:rPr>
              <a:t> SUBINDO OS DADOS PARA O BANCO</a:t>
            </a:r>
            <a:endParaRPr lang="pt-BR" dirty="0"/>
          </a:p>
        </p:txBody>
      </p:sp>
      <p:sp>
        <p:nvSpPr>
          <p:cNvPr id="5" name="txt1">
            <a:extLst>
              <a:ext uri="{FF2B5EF4-FFF2-40B4-BE49-F238E27FC236}">
                <a16:creationId xmlns:a16="http://schemas.microsoft.com/office/drawing/2014/main" id="{A93E789D-E551-DFC9-F7F2-981CDBBB6EE2}"/>
              </a:ext>
            </a:extLst>
          </p:cNvPr>
          <p:cNvSpPr txBox="1">
            <a:spLocks/>
          </p:cNvSpPr>
          <p:nvPr/>
        </p:nvSpPr>
        <p:spPr>
          <a:xfrm>
            <a:off x="678012" y="2128984"/>
            <a:ext cx="8281035" cy="1855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>
                <a:solidFill>
                  <a:srgbClr val="215E99"/>
                </a:solidFill>
              </a:rPr>
              <a:t>Agora que </a:t>
            </a:r>
            <a:r>
              <a:rPr lang="en-US" sz="2400" dirty="0" err="1">
                <a:solidFill>
                  <a:srgbClr val="215E99"/>
                </a:solidFill>
              </a:rPr>
              <a:t>já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temos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tudo</a:t>
            </a:r>
            <a:r>
              <a:rPr lang="en-US" sz="2400" dirty="0">
                <a:solidFill>
                  <a:srgbClr val="215E99"/>
                </a:solidFill>
              </a:rPr>
              <a:t> pronto, </a:t>
            </a:r>
            <a:r>
              <a:rPr lang="en-US" sz="2400" dirty="0" err="1">
                <a:solidFill>
                  <a:srgbClr val="215E99"/>
                </a:solidFill>
              </a:rPr>
              <a:t>podemos</a:t>
            </a:r>
            <a:r>
              <a:rPr lang="en-US" sz="2400" dirty="0">
                <a:solidFill>
                  <a:srgbClr val="215E99"/>
                </a:solidFill>
              </a:rPr>
              <a:t> </a:t>
            </a:r>
            <a:r>
              <a:rPr lang="en-US" sz="2400" dirty="0" err="1">
                <a:solidFill>
                  <a:srgbClr val="215E99"/>
                </a:solidFill>
              </a:rPr>
              <a:t>criar</a:t>
            </a:r>
            <a:r>
              <a:rPr lang="en-US" sz="2400" dirty="0">
                <a:solidFill>
                  <a:srgbClr val="215E99"/>
                </a:solidFill>
              </a:rPr>
              <a:t> a </a:t>
            </a:r>
            <a:r>
              <a:rPr lang="en-US" sz="2400" dirty="0" err="1">
                <a:solidFill>
                  <a:srgbClr val="215E99"/>
                </a:solidFill>
              </a:rPr>
              <a:t>conexão</a:t>
            </a:r>
            <a:r>
              <a:rPr lang="en-US" sz="2400" dirty="0">
                <a:solidFill>
                  <a:srgbClr val="215E99"/>
                </a:solidFill>
              </a:rPr>
              <a:t> e </a:t>
            </a:r>
            <a:r>
              <a:rPr lang="en-US" sz="2400" dirty="0" err="1">
                <a:solidFill>
                  <a:srgbClr val="215E99"/>
                </a:solidFill>
              </a:rPr>
              <a:t>subir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os</a:t>
            </a:r>
            <a:r>
              <a:rPr lang="en-US" sz="2400" dirty="0">
                <a:solidFill>
                  <a:srgbClr val="215E99"/>
                </a:solidFill>
              </a:rPr>
              <a:t> dados para o SQL SERVER. </a:t>
            </a:r>
          </a:p>
        </p:txBody>
      </p:sp>
      <p:pic>
        <p:nvPicPr>
          <p:cNvPr id="13" name="logo" descr="A blue and yellow snake logo&#10;&#10;Description automatically generated">
            <a:extLst>
              <a:ext uri="{FF2B5EF4-FFF2-40B4-BE49-F238E27FC236}">
                <a16:creationId xmlns:a16="http://schemas.microsoft.com/office/drawing/2014/main" id="{49899F2E-9DCD-EDC3-CF32-B7AE901969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01041" y="11339065"/>
            <a:ext cx="972223" cy="988694"/>
          </a:xfrm>
          <a:prstGeom prst="rect">
            <a:avLst/>
          </a:prstGeom>
        </p:spPr>
      </p:pic>
      <p:sp>
        <p:nvSpPr>
          <p:cNvPr id="7" name="txt3">
            <a:extLst>
              <a:ext uri="{FF2B5EF4-FFF2-40B4-BE49-F238E27FC236}">
                <a16:creationId xmlns:a16="http://schemas.microsoft.com/office/drawing/2014/main" id="{47BF7CB5-7F0D-0089-2A27-C89002B1E4A8}"/>
              </a:ext>
            </a:extLst>
          </p:cNvPr>
          <p:cNvSpPr txBox="1">
            <a:spLocks/>
          </p:cNvSpPr>
          <p:nvPr/>
        </p:nvSpPr>
        <p:spPr>
          <a:xfrm>
            <a:off x="678010" y="8735203"/>
            <a:ext cx="8281035" cy="26626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>
                <a:solidFill>
                  <a:srgbClr val="215E99"/>
                </a:solidFill>
              </a:rPr>
              <a:t>Nos </a:t>
            </a:r>
            <a:r>
              <a:rPr lang="en-US" sz="2400" err="1">
                <a:solidFill>
                  <a:srgbClr val="215E99"/>
                </a:solidFill>
              </a:rPr>
              <a:t>parâmetros</a:t>
            </a:r>
            <a:r>
              <a:rPr lang="en-US" sz="2400" dirty="0">
                <a:solidFill>
                  <a:srgbClr val="215E99"/>
                </a:solidFill>
              </a:rPr>
              <a:t> da </a:t>
            </a:r>
            <a:r>
              <a:rPr lang="en-US" sz="2400" err="1">
                <a:solidFill>
                  <a:srgbClr val="215E99"/>
                </a:solidFill>
              </a:rPr>
              <a:t>função</a:t>
            </a:r>
            <a:r>
              <a:rPr lang="en-US" sz="2400" dirty="0">
                <a:solidFill>
                  <a:srgbClr val="215E99"/>
                </a:solidFill>
              </a:rPr>
              <a:t> "</a:t>
            </a:r>
            <a:r>
              <a:rPr lang="en-US" sz="2400" err="1">
                <a:solidFill>
                  <a:srgbClr val="215E99"/>
                </a:solidFill>
              </a:rPr>
              <a:t>to_sql</a:t>
            </a:r>
            <a:r>
              <a:rPr lang="en-US" sz="2400" dirty="0">
                <a:solidFill>
                  <a:srgbClr val="215E99"/>
                </a:solidFill>
              </a:rPr>
              <a:t>", </a:t>
            </a:r>
            <a:r>
              <a:rPr lang="en-US" sz="2400" err="1">
                <a:solidFill>
                  <a:srgbClr val="215E99"/>
                </a:solidFill>
              </a:rPr>
              <a:t>utilizamos</a:t>
            </a:r>
            <a:r>
              <a:rPr lang="en-US" sz="2400" dirty="0">
                <a:solidFill>
                  <a:srgbClr val="215E99"/>
                </a:solidFill>
              </a:rPr>
              <a:t> o </a:t>
            </a:r>
            <a:r>
              <a:rPr lang="en-US" sz="2400" err="1">
                <a:solidFill>
                  <a:srgbClr val="215E99"/>
                </a:solidFill>
              </a:rPr>
              <a:t>parâmetro</a:t>
            </a:r>
            <a:r>
              <a:rPr lang="en-US" sz="2400" dirty="0">
                <a:solidFill>
                  <a:srgbClr val="215E99"/>
                </a:solidFill>
              </a:rPr>
              <a:t> "append", pois, </a:t>
            </a:r>
            <a:r>
              <a:rPr lang="en-US" sz="2400" err="1">
                <a:solidFill>
                  <a:srgbClr val="215E99"/>
                </a:solidFill>
              </a:rPr>
              <a:t>caso</a:t>
            </a:r>
            <a:r>
              <a:rPr lang="en-US" sz="2400" dirty="0">
                <a:solidFill>
                  <a:srgbClr val="215E99"/>
                </a:solidFill>
              </a:rPr>
              <a:t> a </a:t>
            </a:r>
            <a:r>
              <a:rPr lang="en-US" sz="2400" err="1">
                <a:solidFill>
                  <a:srgbClr val="215E99"/>
                </a:solidFill>
              </a:rPr>
              <a:t>tabela</a:t>
            </a:r>
            <a:r>
              <a:rPr lang="en-US" sz="2400" dirty="0">
                <a:solidFill>
                  <a:srgbClr val="215E99"/>
                </a:solidFill>
              </a:rPr>
              <a:t> </a:t>
            </a:r>
            <a:r>
              <a:rPr lang="en-US" sz="2400" err="1">
                <a:solidFill>
                  <a:srgbClr val="215E99"/>
                </a:solidFill>
              </a:rPr>
              <a:t>já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err="1">
                <a:solidFill>
                  <a:srgbClr val="215E99"/>
                </a:solidFill>
              </a:rPr>
              <a:t>exista</a:t>
            </a:r>
            <a:r>
              <a:rPr lang="en-US" sz="2400" dirty="0">
                <a:solidFill>
                  <a:srgbClr val="215E99"/>
                </a:solidFill>
              </a:rPr>
              <a:t>, </a:t>
            </a:r>
            <a:r>
              <a:rPr lang="en-US" sz="2400" err="1">
                <a:solidFill>
                  <a:srgbClr val="215E99"/>
                </a:solidFill>
              </a:rPr>
              <a:t>vamos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err="1">
                <a:solidFill>
                  <a:srgbClr val="215E99"/>
                </a:solidFill>
              </a:rPr>
              <a:t>apenas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err="1">
                <a:solidFill>
                  <a:srgbClr val="215E99"/>
                </a:solidFill>
              </a:rPr>
              <a:t>adicionar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err="1">
                <a:solidFill>
                  <a:srgbClr val="215E99"/>
                </a:solidFill>
              </a:rPr>
              <a:t>novos</a:t>
            </a:r>
            <a:r>
              <a:rPr lang="en-US" sz="2400" dirty="0">
                <a:solidFill>
                  <a:srgbClr val="215E99"/>
                </a:solidFill>
              </a:rPr>
              <a:t> dados, mas </a:t>
            </a:r>
            <a:r>
              <a:rPr lang="en-US" sz="2400" err="1">
                <a:solidFill>
                  <a:srgbClr val="215E99"/>
                </a:solidFill>
              </a:rPr>
              <a:t>também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err="1">
                <a:solidFill>
                  <a:srgbClr val="215E99"/>
                </a:solidFill>
              </a:rPr>
              <a:t>temos</a:t>
            </a:r>
            <a:r>
              <a:rPr lang="en-US" sz="2400" dirty="0">
                <a:solidFill>
                  <a:srgbClr val="215E99"/>
                </a:solidFill>
              </a:rPr>
              <a:t> as </a:t>
            </a:r>
            <a:r>
              <a:rPr lang="en-US" sz="2400" err="1">
                <a:solidFill>
                  <a:srgbClr val="215E99"/>
                </a:solidFill>
              </a:rPr>
              <a:t>opções</a:t>
            </a:r>
            <a:r>
              <a:rPr lang="en-US" sz="2400" dirty="0">
                <a:solidFill>
                  <a:srgbClr val="215E99"/>
                </a:solidFill>
              </a:rPr>
              <a:t> "fail" e "replace".  </a:t>
            </a:r>
            <a:r>
              <a:rPr lang="en-US" sz="2400" err="1">
                <a:solidFill>
                  <a:srgbClr val="215E99"/>
                </a:solidFill>
              </a:rPr>
              <a:t>Qualquer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err="1">
                <a:solidFill>
                  <a:srgbClr val="215E99"/>
                </a:solidFill>
              </a:rPr>
              <a:t>dúvida</a:t>
            </a:r>
            <a:r>
              <a:rPr lang="en-US" sz="2400" dirty="0">
                <a:solidFill>
                  <a:srgbClr val="215E99"/>
                </a:solidFill>
              </a:rPr>
              <a:t>, vale </a:t>
            </a:r>
            <a:r>
              <a:rPr lang="en-US" sz="2400" err="1">
                <a:solidFill>
                  <a:srgbClr val="215E99"/>
                </a:solidFill>
              </a:rPr>
              <a:t>uma</a:t>
            </a:r>
            <a:r>
              <a:rPr lang="en-US" sz="2400" dirty="0">
                <a:solidFill>
                  <a:srgbClr val="215E99"/>
                </a:solidFill>
              </a:rPr>
              <a:t> consulta </a:t>
            </a:r>
            <a:r>
              <a:rPr lang="en-US" sz="2400" err="1">
                <a:solidFill>
                  <a:srgbClr val="215E99"/>
                </a:solidFill>
              </a:rPr>
              <a:t>na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err="1">
                <a:solidFill>
                  <a:srgbClr val="215E99"/>
                </a:solidFill>
              </a:rPr>
              <a:t>documentação</a:t>
            </a:r>
            <a:r>
              <a:rPr lang="en-US" sz="2400" dirty="0">
                <a:solidFill>
                  <a:srgbClr val="215E99"/>
                </a:solidFill>
              </a:rPr>
              <a:t> que </a:t>
            </a:r>
            <a:r>
              <a:rPr lang="en-US" sz="2400" err="1">
                <a:solidFill>
                  <a:srgbClr val="215E99"/>
                </a:solidFill>
              </a:rPr>
              <a:t>você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err="1">
                <a:solidFill>
                  <a:srgbClr val="215E99"/>
                </a:solidFill>
              </a:rPr>
              <a:t>pode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err="1">
                <a:solidFill>
                  <a:srgbClr val="215E99"/>
                </a:solidFill>
              </a:rPr>
              <a:t>encontrar</a:t>
            </a:r>
            <a:r>
              <a:rPr lang="en-US" sz="2400" dirty="0">
                <a:solidFill>
                  <a:srgbClr val="215E99"/>
                </a:solidFill>
              </a:rPr>
              <a:t> no link </a:t>
            </a:r>
            <a:r>
              <a:rPr lang="en-US" sz="2400" err="1">
                <a:solidFill>
                  <a:srgbClr val="215E99"/>
                </a:solidFill>
              </a:rPr>
              <a:t>abaixo</a:t>
            </a:r>
            <a:r>
              <a:rPr lang="en-US" sz="2400">
                <a:solidFill>
                  <a:srgbClr val="215E99"/>
                </a:solidFill>
              </a:rPr>
              <a:t>:</a:t>
            </a:r>
          </a:p>
          <a:p>
            <a:pPr algn="just"/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https://pandas.pydata.org/pandas-docs/stable/reference/api/pandas.DataFrame.to_sql.html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3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_code">
            <a:extLst>
              <a:ext uri="{FF2B5EF4-FFF2-40B4-BE49-F238E27FC236}">
                <a16:creationId xmlns:a16="http://schemas.microsoft.com/office/drawing/2014/main" id="{A91473AB-40D0-FA25-74FA-8E1C498395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l="53" t="-596" r="5958" b="-92"/>
          <a:stretch/>
        </p:blipFill>
        <p:spPr>
          <a:xfrm>
            <a:off x="6525" y="-5686"/>
            <a:ext cx="9603344" cy="12762669"/>
          </a:xfrm>
          <a:prstGeom prst="rect">
            <a:avLst/>
          </a:prstGeom>
        </p:spPr>
      </p:pic>
      <p:pic>
        <p:nvPicPr>
          <p:cNvPr id="4" name="snake" descr="A snake with a tongue out&#10;&#10;Description automatically generated">
            <a:extLst>
              <a:ext uri="{FF2B5EF4-FFF2-40B4-BE49-F238E27FC236}">
                <a16:creationId xmlns:a16="http://schemas.microsoft.com/office/drawing/2014/main" id="{354F7F47-8A45-D75F-D2B4-4126D725B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"/>
          </a:blip>
          <a:srcRect l="9475" r="10423" b="282"/>
          <a:stretch/>
        </p:blipFill>
        <p:spPr>
          <a:xfrm>
            <a:off x="-3034" y="73960"/>
            <a:ext cx="9594843" cy="11981374"/>
          </a:xfrm>
          <a:prstGeom prst="rect">
            <a:avLst/>
          </a:prstGeom>
        </p:spPr>
      </p:pic>
      <p:pic>
        <p:nvPicPr>
          <p:cNvPr id="5" name="logo" descr="A blue and yellow snake logo&#10;&#10;Description automatically generated">
            <a:extLst>
              <a:ext uri="{FF2B5EF4-FFF2-40B4-BE49-F238E27FC236}">
                <a16:creationId xmlns:a16="http://schemas.microsoft.com/office/drawing/2014/main" id="{D7F64E30-1472-7F26-1F17-635EE3AE773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16594" y="796571"/>
            <a:ext cx="1886623" cy="1741729"/>
          </a:xfrm>
          <a:prstGeom prst="rect">
            <a:avLst/>
          </a:prstGeom>
        </p:spPr>
      </p:pic>
      <p:sp>
        <p:nvSpPr>
          <p:cNvPr id="20" name="titulo">
            <a:extLst>
              <a:ext uri="{FF2B5EF4-FFF2-40B4-BE49-F238E27FC236}">
                <a16:creationId xmlns:a16="http://schemas.microsoft.com/office/drawing/2014/main" id="{01AB6BD4-1BA0-4D46-2242-AD42CE70799C}"/>
              </a:ext>
            </a:extLst>
          </p:cNvPr>
          <p:cNvSpPr txBox="1">
            <a:spLocks/>
          </p:cNvSpPr>
          <p:nvPr/>
        </p:nvSpPr>
        <p:spPr>
          <a:xfrm>
            <a:off x="5660" y="6374156"/>
            <a:ext cx="10163621" cy="172134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FFFF"/>
                </a:solidFill>
              </a:rPr>
              <a:t>REFATORANDO</a:t>
            </a:r>
            <a:endParaRPr lang="pt-BR" dirty="0"/>
          </a:p>
        </p:txBody>
      </p:sp>
      <p:sp>
        <p:nvSpPr>
          <p:cNvPr id="21" name="borda">
            <a:extLst>
              <a:ext uri="{FF2B5EF4-FFF2-40B4-BE49-F238E27FC236}">
                <a16:creationId xmlns:a16="http://schemas.microsoft.com/office/drawing/2014/main" id="{67E842C3-C600-BB3D-9905-CD0F2BDE9C7B}"/>
              </a:ext>
            </a:extLst>
          </p:cNvPr>
          <p:cNvSpPr/>
          <p:nvPr/>
        </p:nvSpPr>
        <p:spPr>
          <a:xfrm flipV="1">
            <a:off x="-1" y="7553404"/>
            <a:ext cx="8659905" cy="161365"/>
          </a:xfrm>
          <a:prstGeom prst="rect">
            <a:avLst/>
          </a:prstGeom>
          <a:solidFill>
            <a:srgbClr val="601E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snake2" descr="A snake with a black background&#10;&#10;Description automatically generated">
            <a:extLst>
              <a:ext uri="{FF2B5EF4-FFF2-40B4-BE49-F238E27FC236}">
                <a16:creationId xmlns:a16="http://schemas.microsoft.com/office/drawing/2014/main" id="{5DB8D05C-D53C-EAD4-4054-19ECAA580D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12" t="-2620" r="5057" b="1437"/>
          <a:stretch/>
        </p:blipFill>
        <p:spPr>
          <a:xfrm>
            <a:off x="-2894" y="5757516"/>
            <a:ext cx="4813480" cy="4621712"/>
          </a:xfrm>
          <a:prstGeom prst="rect">
            <a:avLst/>
          </a:prstGeom>
        </p:spPr>
      </p:pic>
      <p:pic>
        <p:nvPicPr>
          <p:cNvPr id="3" name="06" descr="A black and yellow number&#10;&#10;Descrição gerada automaticamente">
            <a:extLst>
              <a:ext uri="{FF2B5EF4-FFF2-40B4-BE49-F238E27FC236}">
                <a16:creationId xmlns:a16="http://schemas.microsoft.com/office/drawing/2014/main" id="{8BA62D3C-C952-0D1C-6D6C-28BA847048B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597959" y="1644111"/>
            <a:ext cx="7032811" cy="559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70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47CE03B4-200E-8C11-3800-CA8F550FE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9" t="7576" r="7835" b="-551"/>
          <a:stretch/>
        </p:blipFill>
        <p:spPr>
          <a:xfrm>
            <a:off x="814777" y="3179457"/>
            <a:ext cx="7999382" cy="8950778"/>
          </a:xfrm>
          <a:prstGeom prst="rect">
            <a:avLst/>
          </a:prstGeom>
          <a:ln>
            <a:noFill/>
          </a:ln>
        </p:spPr>
      </p:pic>
      <p:pic>
        <p:nvPicPr>
          <p:cNvPr id="9" name="snake" descr="A snake with a tongue out&#10;&#10;Description automatically generated">
            <a:extLst>
              <a:ext uri="{FF2B5EF4-FFF2-40B4-BE49-F238E27FC236}">
                <a16:creationId xmlns:a16="http://schemas.microsoft.com/office/drawing/2014/main" id="{C8246D7B-2D07-B704-3492-34DCBCA67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14783" t="-444" r="10337" b="447"/>
          <a:stretch/>
        </p:blipFill>
        <p:spPr>
          <a:xfrm>
            <a:off x="-35722" y="-33147"/>
            <a:ext cx="9641689" cy="12821623"/>
          </a:xfrm>
          <a:prstGeom prst="rect">
            <a:avLst/>
          </a:prstGeom>
        </p:spPr>
      </p:pic>
      <p:sp>
        <p:nvSpPr>
          <p:cNvPr id="5" name="txt1">
            <a:extLst>
              <a:ext uri="{FF2B5EF4-FFF2-40B4-BE49-F238E27FC236}">
                <a16:creationId xmlns:a16="http://schemas.microsoft.com/office/drawing/2014/main" id="{A93E789D-E551-DFC9-F7F2-981CDBBB6EE2}"/>
              </a:ext>
            </a:extLst>
          </p:cNvPr>
          <p:cNvSpPr txBox="1">
            <a:spLocks/>
          </p:cNvSpPr>
          <p:nvPr/>
        </p:nvSpPr>
        <p:spPr>
          <a:xfrm>
            <a:off x="973846" y="2263454"/>
            <a:ext cx="7850731" cy="10221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>
                <a:solidFill>
                  <a:srgbClr val="215E99"/>
                </a:solidFill>
              </a:rPr>
              <a:t>Por </a:t>
            </a:r>
            <a:r>
              <a:rPr lang="en-US" sz="2400" err="1">
                <a:solidFill>
                  <a:srgbClr val="215E99"/>
                </a:solidFill>
              </a:rPr>
              <a:t>fim</a:t>
            </a:r>
            <a:r>
              <a:rPr lang="en-US" sz="2400" dirty="0">
                <a:solidFill>
                  <a:srgbClr val="215E99"/>
                </a:solidFill>
              </a:rPr>
              <a:t>, </a:t>
            </a:r>
            <a:r>
              <a:rPr lang="en-US" sz="2400" err="1">
                <a:solidFill>
                  <a:srgbClr val="215E99"/>
                </a:solidFill>
              </a:rPr>
              <a:t>podemos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err="1">
                <a:solidFill>
                  <a:srgbClr val="215E99"/>
                </a:solidFill>
              </a:rPr>
              <a:t>unir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err="1">
                <a:solidFill>
                  <a:srgbClr val="215E99"/>
                </a:solidFill>
              </a:rPr>
              <a:t>todas</a:t>
            </a:r>
            <a:r>
              <a:rPr lang="en-US" sz="2400" dirty="0">
                <a:solidFill>
                  <a:srgbClr val="215E99"/>
                </a:solidFill>
              </a:rPr>
              <a:t> as partes </a:t>
            </a:r>
            <a:r>
              <a:rPr lang="en-US" sz="2400" err="1">
                <a:solidFill>
                  <a:srgbClr val="215E99"/>
                </a:solidFill>
              </a:rPr>
              <a:t>em</a:t>
            </a:r>
            <a:r>
              <a:rPr lang="en-US" sz="2400" dirty="0">
                <a:solidFill>
                  <a:srgbClr val="215E99"/>
                </a:solidFill>
              </a:rPr>
              <a:t> um </a:t>
            </a:r>
            <a:r>
              <a:rPr lang="en-US" sz="2400" err="1">
                <a:solidFill>
                  <a:srgbClr val="215E99"/>
                </a:solidFill>
              </a:rPr>
              <a:t>código</a:t>
            </a:r>
            <a:r>
              <a:rPr lang="en-US" sz="2400" dirty="0">
                <a:solidFill>
                  <a:srgbClr val="215E99"/>
                </a:solidFill>
              </a:rPr>
              <a:t> </a:t>
            </a:r>
            <a:r>
              <a:rPr lang="en-US" sz="2400" err="1">
                <a:solidFill>
                  <a:srgbClr val="215E99"/>
                </a:solidFill>
              </a:rPr>
              <a:t>só</a:t>
            </a:r>
            <a:r>
              <a:rPr lang="en-US" sz="2400" dirty="0">
                <a:solidFill>
                  <a:srgbClr val="215E99"/>
                </a:solidFill>
              </a:rPr>
              <a:t>, de </a:t>
            </a:r>
            <a:r>
              <a:rPr lang="en-US" sz="2400" err="1">
                <a:solidFill>
                  <a:srgbClr val="215E99"/>
                </a:solidFill>
              </a:rPr>
              <a:t>maneira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err="1">
                <a:solidFill>
                  <a:srgbClr val="215E99"/>
                </a:solidFill>
              </a:rPr>
              <a:t>organizada</a:t>
            </a:r>
            <a:r>
              <a:rPr lang="en-US" sz="2400" dirty="0">
                <a:solidFill>
                  <a:srgbClr val="215E99"/>
                </a:solidFill>
              </a:rPr>
              <a:t> e </a:t>
            </a:r>
            <a:r>
              <a:rPr lang="en-US" sz="2400" err="1">
                <a:solidFill>
                  <a:srgbClr val="215E99"/>
                </a:solidFill>
              </a:rPr>
              <a:t>aplicando</a:t>
            </a:r>
            <a:r>
              <a:rPr lang="en-US" sz="2400" dirty="0">
                <a:solidFill>
                  <a:srgbClr val="215E99"/>
                </a:solidFill>
              </a:rPr>
              <a:t> boas </a:t>
            </a:r>
            <a:r>
              <a:rPr lang="en-US" sz="2400" err="1">
                <a:solidFill>
                  <a:srgbClr val="215E99"/>
                </a:solidFill>
              </a:rPr>
              <a:t>práticas</a:t>
            </a:r>
            <a:endParaRPr lang="en-US" sz="2400">
              <a:solidFill>
                <a:srgbClr val="215E99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A54BFD2-5653-98D0-65CC-5F835EC9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54" y="9215"/>
            <a:ext cx="7151482" cy="24743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755800"/>
                </a:solidFill>
              </a:rPr>
              <a:t>HORA DE REFATORAR</a:t>
            </a:r>
            <a:endParaRPr lang="pt-BR" dirty="0"/>
          </a:p>
        </p:txBody>
      </p:sp>
      <p:pic>
        <p:nvPicPr>
          <p:cNvPr id="13" name="logo" descr="A blue and yellow snake logo&#10;&#10;Description automatically generated">
            <a:extLst>
              <a:ext uri="{FF2B5EF4-FFF2-40B4-BE49-F238E27FC236}">
                <a16:creationId xmlns:a16="http://schemas.microsoft.com/office/drawing/2014/main" id="{49899F2E-9DCD-EDC3-CF32-B7AE901969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1041" y="11339065"/>
            <a:ext cx="972223" cy="988694"/>
          </a:xfrm>
          <a:prstGeom prst="rect">
            <a:avLst/>
          </a:prstGeom>
        </p:spPr>
      </p:pic>
      <p:pic>
        <p:nvPicPr>
          <p:cNvPr id="14" name="snake2" descr="A yellow and orange snake with Sutton Hoo in the background&#10;&#10;Description automatically generated">
            <a:extLst>
              <a:ext uri="{FF2B5EF4-FFF2-40B4-BE49-F238E27FC236}">
                <a16:creationId xmlns:a16="http://schemas.microsoft.com/office/drawing/2014/main" id="{19AB9E5F-CA32-85C8-BE7B-CED8C5C87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120000">
            <a:off x="-621239" y="-656070"/>
            <a:ext cx="3186954" cy="13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70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_code">
            <a:extLst>
              <a:ext uri="{FF2B5EF4-FFF2-40B4-BE49-F238E27FC236}">
                <a16:creationId xmlns:a16="http://schemas.microsoft.com/office/drawing/2014/main" id="{A91473AB-40D0-FA25-74FA-8E1C498395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l="53" t="-596" r="5958" b="-92"/>
          <a:stretch/>
        </p:blipFill>
        <p:spPr>
          <a:xfrm>
            <a:off x="6525" y="-5686"/>
            <a:ext cx="9603344" cy="12762669"/>
          </a:xfrm>
          <a:prstGeom prst="rect">
            <a:avLst/>
          </a:prstGeom>
        </p:spPr>
      </p:pic>
      <p:pic>
        <p:nvPicPr>
          <p:cNvPr id="4" name="snake" descr="A snake with a tongue out&#10;&#10;Description automatically generated">
            <a:extLst>
              <a:ext uri="{FF2B5EF4-FFF2-40B4-BE49-F238E27FC236}">
                <a16:creationId xmlns:a16="http://schemas.microsoft.com/office/drawing/2014/main" id="{354F7F47-8A45-D75F-D2B4-4126D725B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"/>
          </a:blip>
          <a:srcRect l="9475" r="10423" b="282"/>
          <a:stretch/>
        </p:blipFill>
        <p:spPr>
          <a:xfrm>
            <a:off x="-3034" y="73960"/>
            <a:ext cx="9594843" cy="11981374"/>
          </a:xfrm>
          <a:prstGeom prst="rect">
            <a:avLst/>
          </a:prstGeom>
        </p:spPr>
      </p:pic>
      <p:pic>
        <p:nvPicPr>
          <p:cNvPr id="5" name="logo" descr="A blue and yellow snake logo&#10;&#10;Description automatically generated">
            <a:extLst>
              <a:ext uri="{FF2B5EF4-FFF2-40B4-BE49-F238E27FC236}">
                <a16:creationId xmlns:a16="http://schemas.microsoft.com/office/drawing/2014/main" id="{D7F64E30-1472-7F26-1F17-635EE3AE773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16594" y="796571"/>
            <a:ext cx="1886623" cy="1741729"/>
          </a:xfrm>
          <a:prstGeom prst="rect">
            <a:avLst/>
          </a:prstGeom>
        </p:spPr>
      </p:pic>
      <p:sp>
        <p:nvSpPr>
          <p:cNvPr id="20" name="titulo">
            <a:extLst>
              <a:ext uri="{FF2B5EF4-FFF2-40B4-BE49-F238E27FC236}">
                <a16:creationId xmlns:a16="http://schemas.microsoft.com/office/drawing/2014/main" id="{01AB6BD4-1BA0-4D46-2242-AD42CE70799C}"/>
              </a:ext>
            </a:extLst>
          </p:cNvPr>
          <p:cNvSpPr txBox="1">
            <a:spLocks/>
          </p:cNvSpPr>
          <p:nvPr/>
        </p:nvSpPr>
        <p:spPr>
          <a:xfrm>
            <a:off x="5660" y="6374156"/>
            <a:ext cx="10163621" cy="172134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FFFF"/>
                </a:solidFill>
              </a:rPr>
              <a:t>AGRADECIMENTOS</a:t>
            </a:r>
          </a:p>
        </p:txBody>
      </p:sp>
      <p:sp>
        <p:nvSpPr>
          <p:cNvPr id="21" name="borda">
            <a:extLst>
              <a:ext uri="{FF2B5EF4-FFF2-40B4-BE49-F238E27FC236}">
                <a16:creationId xmlns:a16="http://schemas.microsoft.com/office/drawing/2014/main" id="{67E842C3-C600-BB3D-9905-CD0F2BDE9C7B}"/>
              </a:ext>
            </a:extLst>
          </p:cNvPr>
          <p:cNvSpPr/>
          <p:nvPr/>
        </p:nvSpPr>
        <p:spPr>
          <a:xfrm flipV="1">
            <a:off x="-1" y="7553404"/>
            <a:ext cx="8659905" cy="161365"/>
          </a:xfrm>
          <a:prstGeom prst="rect">
            <a:avLst/>
          </a:prstGeom>
          <a:solidFill>
            <a:srgbClr val="601E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snake2" descr="A snake with a black background&#10;&#10;Description automatically generated">
            <a:extLst>
              <a:ext uri="{FF2B5EF4-FFF2-40B4-BE49-F238E27FC236}">
                <a16:creationId xmlns:a16="http://schemas.microsoft.com/office/drawing/2014/main" id="{5DB8D05C-D53C-EAD4-4054-19ECAA580D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12" t="-2620" r="5057" b="1437"/>
          <a:stretch/>
        </p:blipFill>
        <p:spPr>
          <a:xfrm>
            <a:off x="-2894" y="5757516"/>
            <a:ext cx="4813480" cy="462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09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nake" descr="A snake with a tongue out&#10;&#10;Description automatically generated">
            <a:extLst>
              <a:ext uri="{FF2B5EF4-FFF2-40B4-BE49-F238E27FC236}">
                <a16:creationId xmlns:a16="http://schemas.microsoft.com/office/drawing/2014/main" id="{C8246D7B-2D07-B704-3492-34DCBCA67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"/>
          </a:blip>
          <a:srcRect l="14783" t="-444" r="10337" b="447"/>
          <a:stretch/>
        </p:blipFill>
        <p:spPr>
          <a:xfrm>
            <a:off x="-35722" y="-33147"/>
            <a:ext cx="9641689" cy="12821623"/>
          </a:xfrm>
          <a:prstGeom prst="rect">
            <a:avLst/>
          </a:prstGeom>
        </p:spPr>
      </p:pic>
      <p:sp>
        <p:nvSpPr>
          <p:cNvPr id="5" name="txt1">
            <a:extLst>
              <a:ext uri="{FF2B5EF4-FFF2-40B4-BE49-F238E27FC236}">
                <a16:creationId xmlns:a16="http://schemas.microsoft.com/office/drawing/2014/main" id="{A93E789D-E551-DFC9-F7F2-981CDBBB6EE2}"/>
              </a:ext>
            </a:extLst>
          </p:cNvPr>
          <p:cNvSpPr txBox="1">
            <a:spLocks/>
          </p:cNvSpPr>
          <p:nvPr/>
        </p:nvSpPr>
        <p:spPr>
          <a:xfrm>
            <a:off x="973846" y="3204748"/>
            <a:ext cx="7850731" cy="69925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 err="1">
                <a:solidFill>
                  <a:srgbClr val="215E99"/>
                </a:solidFill>
              </a:rPr>
              <a:t>Viu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só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pessoal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? Com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algumas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linhas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código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em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Python,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conseguimos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ler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transformar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subir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dados para o SQL Server de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maneira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rápida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eficiente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. Agora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vocês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estão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prontos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para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enfrentar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este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tipo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desafio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! 🚀</a:t>
            </a:r>
            <a:endParaRPr lang="pt-BR" dirty="0"/>
          </a:p>
          <a:p>
            <a:pPr algn="just"/>
            <a:endParaRPr lang="en-US"/>
          </a:p>
          <a:p>
            <a:pPr algn="just"/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Embora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, à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primeira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vista,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possa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parecer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complicado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uma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vez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finalizado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este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simples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código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permitirá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repetibilidade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. Ou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seja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você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pode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executá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-lo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todos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dias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ou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sempre que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precisar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subir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informações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do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mesmo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tipo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.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Isso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te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poupará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preciosos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minutos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do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seu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dia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, que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você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pode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aproveitar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para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automatizar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outras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tarefas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.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Também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é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possível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já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deixar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o script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agendado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para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rodar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sempre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em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determinado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horário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, mas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isso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já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é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assunto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para um outro post.</a:t>
            </a:r>
            <a:endParaRPr lang="en-US" sz="2400" dirty="0">
              <a:solidFill>
                <a:srgbClr val="215E99"/>
              </a:solidFill>
            </a:endParaRPr>
          </a:p>
        </p:txBody>
      </p:sp>
      <p:pic>
        <p:nvPicPr>
          <p:cNvPr id="13" name="logo" descr="A blue and yellow snake logo&#10;&#10;Description automatically generated">
            <a:extLst>
              <a:ext uri="{FF2B5EF4-FFF2-40B4-BE49-F238E27FC236}">
                <a16:creationId xmlns:a16="http://schemas.microsoft.com/office/drawing/2014/main" id="{49899F2E-9DCD-EDC3-CF32-B7AE901969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01041" y="11339065"/>
            <a:ext cx="972223" cy="98869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6AD8279-7502-61FF-7A69-B64F18F1F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5" y="896720"/>
            <a:ext cx="9652634" cy="806950"/>
          </a:xfrm>
          <a:solidFill>
            <a:srgbClr val="755800"/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 OBRIGADO PELO SEU TEMPO</a:t>
            </a:r>
          </a:p>
        </p:txBody>
      </p:sp>
      <p:pic>
        <p:nvPicPr>
          <p:cNvPr id="8" name="Picture 5" descr="A snake with a black background&#10;&#10;Description automatically generated">
            <a:extLst>
              <a:ext uri="{FF2B5EF4-FFF2-40B4-BE49-F238E27FC236}">
                <a16:creationId xmlns:a16="http://schemas.microsoft.com/office/drawing/2014/main" id="{BFA30A15-ABFD-A5F2-B241-81B288270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5252" y="566951"/>
            <a:ext cx="3939988" cy="225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51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nake2" descr="A yellow and orange snake with Sutton Hoo in the background&#10;&#10;Description automatically generated">
            <a:extLst>
              <a:ext uri="{FF2B5EF4-FFF2-40B4-BE49-F238E27FC236}">
                <a16:creationId xmlns:a16="http://schemas.microsoft.com/office/drawing/2014/main" id="{4F77624B-8A57-7868-962F-FE1B02068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120000">
            <a:off x="-621239" y="-656070"/>
            <a:ext cx="3186954" cy="1317933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A9887992-6F95-0745-E937-7B603EEFC876}"/>
              </a:ext>
            </a:extLst>
          </p:cNvPr>
          <p:cNvGrpSpPr/>
          <p:nvPr/>
        </p:nvGrpSpPr>
        <p:grpSpPr>
          <a:xfrm>
            <a:off x="-327772" y="6409222"/>
            <a:ext cx="10184467" cy="6026113"/>
            <a:chOff x="-354666" y="5709975"/>
            <a:chExt cx="10184467" cy="6026113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452D076F-EF32-5BF6-39A9-BD5057838BC7}"/>
                </a:ext>
              </a:extLst>
            </p:cNvPr>
            <p:cNvGrpSpPr/>
            <p:nvPr/>
          </p:nvGrpSpPr>
          <p:grpSpPr>
            <a:xfrm>
              <a:off x="-354666" y="6758828"/>
              <a:ext cx="10184467" cy="4977260"/>
              <a:chOff x="232930" y="6032686"/>
              <a:chExt cx="8591588" cy="3874602"/>
            </a:xfrm>
          </p:grpSpPr>
          <p:pic>
            <p:nvPicPr>
              <p:cNvPr id="7" name="sql" descr="3d Arquivo sql ícone ilustração 22597520 PNG">
                <a:extLst>
                  <a:ext uri="{FF2B5EF4-FFF2-40B4-BE49-F238E27FC236}">
                    <a16:creationId xmlns:a16="http://schemas.microsoft.com/office/drawing/2014/main" id="{D737E02B-DDA3-7D35-E1FD-3890F471F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893059" y="6373905"/>
                <a:ext cx="2931459" cy="3200400"/>
              </a:xfrm>
              <a:prstGeom prst="rect">
                <a:avLst/>
              </a:prstGeom>
              <a:effectLst/>
            </p:spPr>
          </p:pic>
          <p:pic>
            <p:nvPicPr>
              <p:cNvPr id="12" name="csv" descr="A green and white logo&#10;&#10;Description automatically generated">
                <a:extLst>
                  <a:ext uri="{FF2B5EF4-FFF2-40B4-BE49-F238E27FC236}">
                    <a16:creationId xmlns:a16="http://schemas.microsoft.com/office/drawing/2014/main" id="{562EBD4D-0B71-953E-DA53-3CC0CB04E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32930" y="6032686"/>
                <a:ext cx="3371851" cy="3829050"/>
              </a:xfrm>
              <a:prstGeom prst="rect">
                <a:avLst/>
              </a:prstGeom>
              <a:effectLst/>
            </p:spPr>
          </p:pic>
          <p:pic>
            <p:nvPicPr>
              <p:cNvPr id="13" name="logo" descr="A blue and yellow snake logo&#10;&#10;Description automatically generated">
                <a:extLst>
                  <a:ext uri="{FF2B5EF4-FFF2-40B4-BE49-F238E27FC236}">
                    <a16:creationId xmlns:a16="http://schemas.microsoft.com/office/drawing/2014/main" id="{49899F2E-9DCD-EDC3-CF32-B7AE90196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2875653" y="6040924"/>
                <a:ext cx="3849893" cy="3866364"/>
              </a:xfrm>
              <a:prstGeom prst="rect">
                <a:avLst/>
              </a:prstGeom>
            </p:spPr>
          </p:pic>
        </p:grpSp>
        <p:pic>
          <p:nvPicPr>
            <p:cNvPr id="19" name="Imagem 18" descr="Seta curva - ícones de setas grátis">
              <a:extLst>
                <a:ext uri="{FF2B5EF4-FFF2-40B4-BE49-F238E27FC236}">
                  <a16:creationId xmlns:a16="http://schemas.microsoft.com/office/drawing/2014/main" id="{FD7970A2-DC57-E89B-D7D4-5A9714ED1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">
              <a:off x="1555838" y="5709976"/>
              <a:ext cx="2474259" cy="2743200"/>
            </a:xfrm>
            <a:prstGeom prst="rect">
              <a:avLst/>
            </a:prstGeom>
          </p:spPr>
        </p:pic>
        <p:pic>
          <p:nvPicPr>
            <p:cNvPr id="21" name="Imagem 20" descr="Seta curva - ícones de setas grátis">
              <a:extLst>
                <a:ext uri="{FF2B5EF4-FFF2-40B4-BE49-F238E27FC236}">
                  <a16:creationId xmlns:a16="http://schemas.microsoft.com/office/drawing/2014/main" id="{5A16D6F4-DE9D-037B-411B-BD7A2FDD3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3300000">
              <a:off x="5643744" y="5575505"/>
              <a:ext cx="2474259" cy="2743200"/>
            </a:xfrm>
            <a:prstGeom prst="rect">
              <a:avLst/>
            </a:prstGeom>
          </p:spPr>
        </p:pic>
      </p:grpSp>
      <p:pic>
        <p:nvPicPr>
          <p:cNvPr id="23" name="snake" descr="A snake with a tongue out&#10;&#10;Description automatically generated">
            <a:extLst>
              <a:ext uri="{FF2B5EF4-FFF2-40B4-BE49-F238E27FC236}">
                <a16:creationId xmlns:a16="http://schemas.microsoft.com/office/drawing/2014/main" id="{2AEDE5EA-E02C-C07C-5449-010D1827262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000"/>
          </a:blip>
          <a:srcRect l="14783" t="-444" r="10337" b="447"/>
          <a:stretch/>
        </p:blipFill>
        <p:spPr>
          <a:xfrm>
            <a:off x="-35722" y="-33147"/>
            <a:ext cx="9641689" cy="128216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A54BFD2-5653-98D0-65CC-5F835EC9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9" y="9215"/>
            <a:ext cx="9598846" cy="24743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755800"/>
                </a:solidFill>
                <a:ea typeface="+mj-lt"/>
                <a:cs typeface="+mj-lt"/>
              </a:rPr>
              <a:t>PROBLEMAS DO DIA A DIA</a:t>
            </a:r>
            <a:endParaRPr lang="pt-B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3E789D-E551-DFC9-F7F2-981CDBBB6EE2}"/>
              </a:ext>
            </a:extLst>
          </p:cNvPr>
          <p:cNvSpPr txBox="1">
            <a:spLocks/>
          </p:cNvSpPr>
          <p:nvPr/>
        </p:nvSpPr>
        <p:spPr>
          <a:xfrm>
            <a:off x="651118" y="2832701"/>
            <a:ext cx="8281035" cy="3227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Imagine que no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seu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trabalho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diariamente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você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receba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uma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base com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dados de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vendas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da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sua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empresa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e que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tenha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que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subir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este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arquivo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para o banco de dados do SQL Server. Primeiro,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você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teria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que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abrir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o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arquivo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tratar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dados para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ficar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no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formato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que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importador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do SQL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entenda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salvar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o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arquivo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em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CSV/TXT (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caso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esteja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em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outro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formato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),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abrir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o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importador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do SQL e... ah,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cansei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só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falar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. Mas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chega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motivos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para se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preocupar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! Vamos resolver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isso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com Python de forma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rápida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e simples. Vem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comigo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85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0D1B5F6-6149-FB67-224D-D636DF508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02" t="24324" r="10847" b="27027"/>
          <a:stretch/>
        </p:blipFill>
        <p:spPr>
          <a:xfrm>
            <a:off x="957229" y="8473107"/>
            <a:ext cx="5036781" cy="1812524"/>
          </a:xfrm>
          <a:prstGeom prst="rect">
            <a:avLst/>
          </a:prstGeom>
          <a:ln>
            <a:noFill/>
          </a:ln>
        </p:spPr>
      </p:pic>
      <p:pic>
        <p:nvPicPr>
          <p:cNvPr id="9" name="snake" descr="A snake with a tongue out&#10;&#10;Description automatically generated">
            <a:extLst>
              <a:ext uri="{FF2B5EF4-FFF2-40B4-BE49-F238E27FC236}">
                <a16:creationId xmlns:a16="http://schemas.microsoft.com/office/drawing/2014/main" id="{C8246D7B-2D07-B704-3492-34DCBCA67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14783" t="-444" r="10337" b="447"/>
          <a:stretch/>
        </p:blipFill>
        <p:spPr>
          <a:xfrm>
            <a:off x="-35722" y="-33147"/>
            <a:ext cx="9641689" cy="12821623"/>
          </a:xfrm>
          <a:prstGeom prst="rect">
            <a:avLst/>
          </a:prstGeom>
        </p:spPr>
      </p:pic>
      <p:sp>
        <p:nvSpPr>
          <p:cNvPr id="5" name="txt1">
            <a:extLst>
              <a:ext uri="{FF2B5EF4-FFF2-40B4-BE49-F238E27FC236}">
                <a16:creationId xmlns:a16="http://schemas.microsoft.com/office/drawing/2014/main" id="{A93E789D-E551-DFC9-F7F2-981CDBBB6EE2}"/>
              </a:ext>
            </a:extLst>
          </p:cNvPr>
          <p:cNvSpPr txBox="1">
            <a:spLocks/>
          </p:cNvSpPr>
          <p:nvPr/>
        </p:nvSpPr>
        <p:spPr>
          <a:xfrm>
            <a:off x="949963" y="3204748"/>
            <a:ext cx="7826847" cy="1625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 err="1">
                <a:solidFill>
                  <a:srgbClr val="215E99"/>
                </a:solidFill>
              </a:rPr>
              <a:t>Muito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obrigado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por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chegar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até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aqui</a:t>
            </a:r>
            <a:r>
              <a:rPr lang="en-US" sz="2400" dirty="0">
                <a:solidFill>
                  <a:srgbClr val="215E99"/>
                </a:solidFill>
              </a:rPr>
              <a:t>!</a:t>
            </a:r>
            <a:endParaRPr lang="pt-BR" dirty="0"/>
          </a:p>
          <a:p>
            <a:pPr algn="just"/>
            <a:endParaRPr lang="en-US" sz="2400" dirty="0">
              <a:solidFill>
                <a:srgbClr val="215E99"/>
              </a:solidFill>
            </a:endParaRPr>
          </a:p>
          <a:p>
            <a:pPr algn="just"/>
            <a:r>
              <a:rPr lang="en-US" sz="2400" dirty="0">
                <a:solidFill>
                  <a:srgbClr val="215E99"/>
                </a:solidFill>
              </a:rPr>
              <a:t>Boa </a:t>
            </a:r>
            <a:r>
              <a:rPr lang="en-US" sz="2400" dirty="0" err="1">
                <a:solidFill>
                  <a:srgbClr val="215E99"/>
                </a:solidFill>
              </a:rPr>
              <a:t>parte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deste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ebook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foi</a:t>
            </a:r>
            <a:r>
              <a:rPr lang="en-US" sz="2400" dirty="0">
                <a:solidFill>
                  <a:srgbClr val="215E99"/>
                </a:solidFill>
              </a:rPr>
              <a:t>  </a:t>
            </a:r>
            <a:r>
              <a:rPr lang="en-US" sz="2400" dirty="0" err="1">
                <a:solidFill>
                  <a:srgbClr val="215E99"/>
                </a:solidFill>
              </a:rPr>
              <a:t>gerado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por</a:t>
            </a:r>
            <a:r>
              <a:rPr lang="en-US" sz="2400" dirty="0">
                <a:solidFill>
                  <a:srgbClr val="215E99"/>
                </a:solidFill>
              </a:rPr>
              <a:t> IA e </a:t>
            </a:r>
            <a:r>
              <a:rPr lang="en-US" sz="2400" dirty="0" err="1">
                <a:solidFill>
                  <a:srgbClr val="215E99"/>
                </a:solidFill>
              </a:rPr>
              <a:t>diagramado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por</a:t>
            </a:r>
            <a:r>
              <a:rPr lang="en-US" sz="2400" dirty="0">
                <a:solidFill>
                  <a:srgbClr val="215E99"/>
                </a:solidFill>
              </a:rPr>
              <a:t>  um </a:t>
            </a:r>
            <a:r>
              <a:rPr lang="en-US" sz="2400" dirty="0" err="1">
                <a:solidFill>
                  <a:srgbClr val="215E99"/>
                </a:solidFill>
              </a:rPr>
              <a:t>humano</a:t>
            </a:r>
            <a:r>
              <a:rPr lang="en-US" sz="2400" dirty="0">
                <a:solidFill>
                  <a:srgbClr val="215E99"/>
                </a:solidFill>
              </a:rPr>
              <a:t> (Eu). O </a:t>
            </a:r>
            <a:r>
              <a:rPr lang="en-US" sz="2400" dirty="0" err="1">
                <a:solidFill>
                  <a:srgbClr val="215E99"/>
                </a:solidFill>
              </a:rPr>
              <a:t>passo</a:t>
            </a:r>
            <a:r>
              <a:rPr lang="en-US" sz="2400" dirty="0">
                <a:solidFill>
                  <a:srgbClr val="215E99"/>
                </a:solidFill>
              </a:rPr>
              <a:t> a </a:t>
            </a:r>
            <a:r>
              <a:rPr lang="en-US" sz="2400" dirty="0" err="1">
                <a:solidFill>
                  <a:srgbClr val="215E99"/>
                </a:solidFill>
              </a:rPr>
              <a:t>passo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está</a:t>
            </a:r>
            <a:r>
              <a:rPr lang="en-US" sz="2400" dirty="0">
                <a:solidFill>
                  <a:srgbClr val="215E99"/>
                </a:solidFill>
              </a:rPr>
              <a:t> no meu </a:t>
            </a:r>
            <a:r>
              <a:rPr lang="en-US" sz="2400" dirty="0" err="1">
                <a:solidFill>
                  <a:srgbClr val="215E99"/>
                </a:solidFill>
              </a:rPr>
              <a:t>github</a:t>
            </a:r>
            <a:r>
              <a:rPr lang="en-US" sz="2400" dirty="0">
                <a:solidFill>
                  <a:srgbClr val="215E99"/>
                </a:solidFill>
              </a:rPr>
              <a:t>. 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AD8279-7502-61FF-7A69-B64F18F1F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5" y="896720"/>
            <a:ext cx="9652634" cy="806950"/>
          </a:xfrm>
          <a:solidFill>
            <a:srgbClr val="755800"/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 EM TEMPO...</a:t>
            </a:r>
          </a:p>
        </p:txBody>
      </p:sp>
      <p:pic>
        <p:nvPicPr>
          <p:cNvPr id="8" name="Picture 5" descr="A snake with a black background&#10;&#10;Description automatically generated">
            <a:extLst>
              <a:ext uri="{FF2B5EF4-FFF2-40B4-BE49-F238E27FC236}">
                <a16:creationId xmlns:a16="http://schemas.microsoft.com/office/drawing/2014/main" id="{BFA30A15-ABFD-A5F2-B241-81B288270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5252" y="566951"/>
            <a:ext cx="3939988" cy="2254759"/>
          </a:xfrm>
          <a:prstGeom prst="rect">
            <a:avLst/>
          </a:prstGeom>
        </p:spPr>
      </p:pic>
      <p:pic>
        <p:nvPicPr>
          <p:cNvPr id="2" name="Imagem 1" descr="Github Logo - Free social media icons">
            <a:extLst>
              <a:ext uri="{FF2B5EF4-FFF2-40B4-BE49-F238E27FC236}">
                <a16:creationId xmlns:a16="http://schemas.microsoft.com/office/drawing/2014/main" id="{4C00026E-E01C-39A2-C5DF-CC8362FC2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141" y="5728447"/>
            <a:ext cx="1344706" cy="1344706"/>
          </a:xfrm>
          <a:prstGeom prst="rect">
            <a:avLst/>
          </a:prstGeom>
        </p:spPr>
      </p:pic>
      <p:sp>
        <p:nvSpPr>
          <p:cNvPr id="3" name="txt1">
            <a:extLst>
              <a:ext uri="{FF2B5EF4-FFF2-40B4-BE49-F238E27FC236}">
                <a16:creationId xmlns:a16="http://schemas.microsoft.com/office/drawing/2014/main" id="{FC2BA190-D901-C867-FC02-FA18F2A92F1E}"/>
              </a:ext>
            </a:extLst>
          </p:cNvPr>
          <p:cNvSpPr txBox="1">
            <a:spLocks/>
          </p:cNvSpPr>
          <p:nvPr/>
        </p:nvSpPr>
        <p:spPr>
          <a:xfrm>
            <a:off x="893163" y="7400230"/>
            <a:ext cx="7850731" cy="10758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>
                <a:solidFill>
                  <a:srgbClr val="215E99"/>
                </a:solidFill>
                <a:ea typeface="+mj-lt"/>
                <a:cs typeface="+mj-lt"/>
                <a:hlinkClick r:id="rId6"/>
              </a:rPr>
              <a:t>https://github.com/edinaldofcs/DIO_CHALLENGES/tree/desenvolvimento/EBOOK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207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_code">
            <a:extLst>
              <a:ext uri="{FF2B5EF4-FFF2-40B4-BE49-F238E27FC236}">
                <a16:creationId xmlns:a16="http://schemas.microsoft.com/office/drawing/2014/main" id="{A91473AB-40D0-FA25-74FA-8E1C498395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l="53" t="-596" r="5958" b="-92"/>
          <a:stretch/>
        </p:blipFill>
        <p:spPr>
          <a:xfrm>
            <a:off x="6525" y="-5686"/>
            <a:ext cx="9603344" cy="12762669"/>
          </a:xfrm>
          <a:prstGeom prst="rect">
            <a:avLst/>
          </a:prstGeom>
        </p:spPr>
      </p:pic>
      <p:pic>
        <p:nvPicPr>
          <p:cNvPr id="4" name="snake" descr="A snake with a tongue out&#10;&#10;Description automatically generated">
            <a:extLst>
              <a:ext uri="{FF2B5EF4-FFF2-40B4-BE49-F238E27FC236}">
                <a16:creationId xmlns:a16="http://schemas.microsoft.com/office/drawing/2014/main" id="{354F7F47-8A45-D75F-D2B4-4126D725B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"/>
          </a:blip>
          <a:srcRect l="9475" r="10423" b="282"/>
          <a:stretch/>
        </p:blipFill>
        <p:spPr>
          <a:xfrm>
            <a:off x="-3034" y="73960"/>
            <a:ext cx="9594843" cy="11981374"/>
          </a:xfrm>
          <a:prstGeom prst="rect">
            <a:avLst/>
          </a:prstGeom>
        </p:spPr>
      </p:pic>
      <p:pic>
        <p:nvPicPr>
          <p:cNvPr id="5" name="logo" descr="A blue and yellow snake logo&#10;&#10;Description automatically generated">
            <a:extLst>
              <a:ext uri="{FF2B5EF4-FFF2-40B4-BE49-F238E27FC236}">
                <a16:creationId xmlns:a16="http://schemas.microsoft.com/office/drawing/2014/main" id="{D7F64E30-1472-7F26-1F17-635EE3AE773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16594" y="796571"/>
            <a:ext cx="1886623" cy="1741729"/>
          </a:xfrm>
          <a:prstGeom prst="rect">
            <a:avLst/>
          </a:prstGeom>
        </p:spPr>
      </p:pic>
      <p:pic>
        <p:nvPicPr>
          <p:cNvPr id="18" name="Picture 17" descr="A black and yellow number&#10;&#10;Description automatically generated">
            <a:extLst>
              <a:ext uri="{FF2B5EF4-FFF2-40B4-BE49-F238E27FC236}">
                <a16:creationId xmlns:a16="http://schemas.microsoft.com/office/drawing/2014/main" id="{315A30E5-ECDC-CE4D-832F-3C240E9D6F8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2794" y="1687671"/>
            <a:ext cx="6199094" cy="5607291"/>
          </a:xfrm>
          <a:prstGeom prst="rect">
            <a:avLst/>
          </a:prstGeom>
        </p:spPr>
      </p:pic>
      <p:sp>
        <p:nvSpPr>
          <p:cNvPr id="20" name="titulo">
            <a:extLst>
              <a:ext uri="{FF2B5EF4-FFF2-40B4-BE49-F238E27FC236}">
                <a16:creationId xmlns:a16="http://schemas.microsoft.com/office/drawing/2014/main" id="{01AB6BD4-1BA0-4D46-2242-AD42CE70799C}"/>
              </a:ext>
            </a:extLst>
          </p:cNvPr>
          <p:cNvSpPr txBox="1">
            <a:spLocks/>
          </p:cNvSpPr>
          <p:nvPr/>
        </p:nvSpPr>
        <p:spPr>
          <a:xfrm>
            <a:off x="5660" y="6401050"/>
            <a:ext cx="9598845" cy="17482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FFFF"/>
                </a:solidFill>
                <a:ea typeface="+mj-lt"/>
                <a:cs typeface="+mj-lt"/>
              </a:rPr>
              <a:t>INSTALANDO AS BIBLIOTECAS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E842C3-C600-BB3D-9905-CD0F2BDE9C7B}"/>
              </a:ext>
            </a:extLst>
          </p:cNvPr>
          <p:cNvSpPr/>
          <p:nvPr/>
        </p:nvSpPr>
        <p:spPr>
          <a:xfrm flipV="1">
            <a:off x="-1" y="7553404"/>
            <a:ext cx="8659905" cy="161365"/>
          </a:xfrm>
          <a:prstGeom prst="rect">
            <a:avLst/>
          </a:prstGeom>
          <a:solidFill>
            <a:srgbClr val="601E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nake with a black background&#10;&#10;Description automatically generated">
            <a:extLst>
              <a:ext uri="{FF2B5EF4-FFF2-40B4-BE49-F238E27FC236}">
                <a16:creationId xmlns:a16="http://schemas.microsoft.com/office/drawing/2014/main" id="{5DB8D05C-D53C-EAD4-4054-19ECAA580D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312" t="-2620" r="5057" b="1437"/>
          <a:stretch/>
        </p:blipFill>
        <p:spPr>
          <a:xfrm>
            <a:off x="-2894" y="5757516"/>
            <a:ext cx="4813480" cy="462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0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g" descr="A black box with white text&#10;&#10;Descrição gerada automaticamente">
            <a:extLst>
              <a:ext uri="{FF2B5EF4-FFF2-40B4-BE49-F238E27FC236}">
                <a16:creationId xmlns:a16="http://schemas.microsoft.com/office/drawing/2014/main" id="{9718D281-C275-E032-A5AA-43194781F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18" t="21341" r="-360" b="-461"/>
          <a:stretch/>
        </p:blipFill>
        <p:spPr>
          <a:xfrm>
            <a:off x="986948" y="3966364"/>
            <a:ext cx="7585732" cy="3497899"/>
          </a:xfrm>
          <a:prstGeom prst="rect">
            <a:avLst/>
          </a:prstGeom>
          <a:ln>
            <a:noFill/>
          </a:ln>
        </p:spPr>
      </p:pic>
      <p:pic>
        <p:nvPicPr>
          <p:cNvPr id="4" name="snake2" descr="A yellow and orange snake with Sutton Hoo in the background&#10;&#10;Description automatically generated">
            <a:extLst>
              <a:ext uri="{FF2B5EF4-FFF2-40B4-BE49-F238E27FC236}">
                <a16:creationId xmlns:a16="http://schemas.microsoft.com/office/drawing/2014/main" id="{4F77624B-8A57-7868-962F-FE1B02068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120000">
            <a:off x="-621239" y="-656070"/>
            <a:ext cx="3186954" cy="1317933"/>
          </a:xfrm>
          <a:prstGeom prst="rect">
            <a:avLst/>
          </a:prstGeom>
        </p:spPr>
      </p:pic>
      <p:pic>
        <p:nvPicPr>
          <p:cNvPr id="6" name="snake" descr="A snake with a tongue out&#10;&#10;Description automatically generated">
            <a:extLst>
              <a:ext uri="{FF2B5EF4-FFF2-40B4-BE49-F238E27FC236}">
                <a16:creationId xmlns:a16="http://schemas.microsoft.com/office/drawing/2014/main" id="{32EED922-3BB1-1AE7-8C71-D6CD827EDC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"/>
          </a:blip>
          <a:srcRect l="14783" t="-444" r="10337" b="447"/>
          <a:stretch/>
        </p:blipFill>
        <p:spPr>
          <a:xfrm>
            <a:off x="-35722" y="-33147"/>
            <a:ext cx="9641689" cy="128216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A54BFD2-5653-98D0-65CC-5F835EC9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9" y="9215"/>
            <a:ext cx="9598846" cy="24743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755800"/>
                </a:solidFill>
                <a:ea typeface="+mj-lt"/>
                <a:cs typeface="+mj-lt"/>
              </a:rPr>
              <a:t>BIBLIOTECAS NECESSÁRIAS</a:t>
            </a:r>
            <a:endParaRPr lang="en-US">
              <a:solidFill>
                <a:srgbClr val="7558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3E789D-E551-DFC9-F7F2-981CDBBB6EE2}"/>
              </a:ext>
            </a:extLst>
          </p:cNvPr>
          <p:cNvSpPr txBox="1">
            <a:spLocks/>
          </p:cNvSpPr>
          <p:nvPr/>
        </p:nvSpPr>
        <p:spPr>
          <a:xfrm>
            <a:off x="651118" y="2243283"/>
            <a:ext cx="8281035" cy="1828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Para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facilitar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nosso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trabalho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,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vamos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precisar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apenas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três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bibliotecas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: 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pandas,sqlalchemy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 e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pyodbc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. Para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instalá-lás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, no editor de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sua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preferência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 (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partindo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 do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pressuposto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 que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você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já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tenha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 o python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instalado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 no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seu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computador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),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digite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 o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seguinte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comando</a:t>
            </a: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:</a:t>
            </a:r>
          </a:p>
        </p:txBody>
      </p:sp>
      <p:pic>
        <p:nvPicPr>
          <p:cNvPr id="13" name="logo" descr="A blue and yellow snake logo&#10;&#10;Description automatically generated">
            <a:extLst>
              <a:ext uri="{FF2B5EF4-FFF2-40B4-BE49-F238E27FC236}">
                <a16:creationId xmlns:a16="http://schemas.microsoft.com/office/drawing/2014/main" id="{49899F2E-9DCD-EDC3-CF32-B7AE901969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01041" y="11339065"/>
            <a:ext cx="972223" cy="98869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72B1A1A-8E28-B9F0-9A14-1DCF7DF72AD5}"/>
              </a:ext>
            </a:extLst>
          </p:cNvPr>
          <p:cNvSpPr txBox="1">
            <a:spLocks/>
          </p:cNvSpPr>
          <p:nvPr/>
        </p:nvSpPr>
        <p:spPr>
          <a:xfrm>
            <a:off x="651118" y="7087938"/>
            <a:ext cx="8281035" cy="44914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10000"/>
              </a:lnSpc>
            </a:pPr>
            <a:r>
              <a:rPr lang="en-US" sz="2400" b="1" dirty="0">
                <a:solidFill>
                  <a:srgbClr val="215E99"/>
                </a:solidFill>
                <a:ea typeface="+mj-lt"/>
                <a:cs typeface="+mj-lt"/>
              </a:rPr>
              <a:t>Pandas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: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Facilita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a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manipulação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análise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de dados,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como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de um CSV (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dentre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diversos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outros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formatos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),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através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estruturas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de dados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poderosas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.</a:t>
            </a:r>
            <a:endParaRPr lang="pt-BR" dirty="0"/>
          </a:p>
          <a:p>
            <a:pPr algn="just">
              <a:lnSpc>
                <a:spcPct val="110000"/>
              </a:lnSpc>
            </a:pPr>
            <a:endParaRPr lang="pt-BR" sz="2400" b="1" dirty="0">
              <a:solidFill>
                <a:srgbClr val="215E99"/>
              </a:solidFill>
              <a:ea typeface="+mj-lt"/>
              <a:cs typeface="+mj-lt"/>
            </a:endParaRPr>
          </a:p>
          <a:p>
            <a:pPr algn="just">
              <a:lnSpc>
                <a:spcPct val="110000"/>
              </a:lnSpc>
            </a:pPr>
            <a:r>
              <a:rPr lang="pt-BR" sz="2400" b="1" dirty="0" err="1">
                <a:solidFill>
                  <a:srgbClr val="215E99"/>
                </a:solidFill>
                <a:ea typeface="+mj-lt"/>
                <a:cs typeface="+mj-lt"/>
              </a:rPr>
              <a:t>SQLAlchemy</a:t>
            </a:r>
            <a:r>
              <a:rPr lang="pt-BR" sz="2400" dirty="0">
                <a:solidFill>
                  <a:srgbClr val="215E99"/>
                </a:solidFill>
                <a:ea typeface="+mj-lt"/>
                <a:cs typeface="+mj-lt"/>
              </a:rPr>
              <a:t>: Permite interagir com bancos de dados SQL de forma flexível e intuitiva, facilitando operações como consultas, inserções e atualizações de dados.</a:t>
            </a:r>
            <a:endParaRPr lang="pt-BR" dirty="0">
              <a:solidFill>
                <a:srgbClr val="000000"/>
              </a:solidFill>
              <a:ea typeface="+mj-lt"/>
              <a:cs typeface="+mj-lt"/>
            </a:endParaRPr>
          </a:p>
          <a:p>
            <a:pPr algn="just">
              <a:lnSpc>
                <a:spcPct val="110000"/>
              </a:lnSpc>
            </a:pPr>
            <a:endParaRPr lang="pt-BR" sz="2400" b="1" dirty="0">
              <a:solidFill>
                <a:srgbClr val="215E99"/>
              </a:solidFill>
              <a:ea typeface="+mj-lt"/>
              <a:cs typeface="+mj-lt"/>
            </a:endParaRPr>
          </a:p>
          <a:p>
            <a:pPr algn="just">
              <a:lnSpc>
                <a:spcPct val="110000"/>
              </a:lnSpc>
            </a:pPr>
            <a:r>
              <a:rPr lang="pt-BR" sz="2400" b="1" dirty="0" err="1">
                <a:solidFill>
                  <a:srgbClr val="215E99"/>
                </a:solidFill>
                <a:ea typeface="+mj-lt"/>
                <a:cs typeface="+mj-lt"/>
              </a:rPr>
              <a:t>PyODBC</a:t>
            </a:r>
            <a:r>
              <a:rPr lang="pt-BR" sz="2400" dirty="0">
                <a:solidFill>
                  <a:srgbClr val="215E99"/>
                </a:solidFill>
                <a:ea typeface="+mj-lt"/>
                <a:cs typeface="+mj-lt"/>
              </a:rPr>
              <a:t>: Fornece uma interface para conectar Python a bancos de dados através de ODBC (Open </a:t>
            </a:r>
            <a:r>
              <a:rPr lang="pt-BR" sz="2400" dirty="0" err="1">
                <a:solidFill>
                  <a:srgbClr val="215E99"/>
                </a:solidFill>
                <a:ea typeface="+mj-lt"/>
                <a:cs typeface="+mj-lt"/>
              </a:rPr>
              <a:t>Database</a:t>
            </a:r>
            <a:r>
              <a:rPr lang="pt-BR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pt-BR" sz="2400" dirty="0" err="1">
                <a:solidFill>
                  <a:srgbClr val="215E99"/>
                </a:solidFill>
                <a:ea typeface="+mj-lt"/>
                <a:cs typeface="+mj-lt"/>
              </a:rPr>
              <a:t>Connectivity</a:t>
            </a:r>
            <a:r>
              <a:rPr lang="pt-BR" sz="2400" dirty="0">
                <a:solidFill>
                  <a:srgbClr val="215E99"/>
                </a:solidFill>
                <a:ea typeface="+mj-lt"/>
                <a:cs typeface="+mj-lt"/>
              </a:rPr>
              <a:t>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46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_code">
            <a:extLst>
              <a:ext uri="{FF2B5EF4-FFF2-40B4-BE49-F238E27FC236}">
                <a16:creationId xmlns:a16="http://schemas.microsoft.com/office/drawing/2014/main" id="{A91473AB-40D0-FA25-74FA-8E1C498395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l="53" t="-596" r="5958" b="-92"/>
          <a:stretch/>
        </p:blipFill>
        <p:spPr>
          <a:xfrm>
            <a:off x="6525" y="-5686"/>
            <a:ext cx="9603344" cy="12762669"/>
          </a:xfrm>
          <a:prstGeom prst="rect">
            <a:avLst/>
          </a:prstGeom>
        </p:spPr>
      </p:pic>
      <p:pic>
        <p:nvPicPr>
          <p:cNvPr id="4" name="snake" descr="A snake with a tongue out&#10;&#10;Description automatically generated">
            <a:extLst>
              <a:ext uri="{FF2B5EF4-FFF2-40B4-BE49-F238E27FC236}">
                <a16:creationId xmlns:a16="http://schemas.microsoft.com/office/drawing/2014/main" id="{354F7F47-8A45-D75F-D2B4-4126D725B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"/>
          </a:blip>
          <a:srcRect l="9475" r="10423" b="282"/>
          <a:stretch/>
        </p:blipFill>
        <p:spPr>
          <a:xfrm>
            <a:off x="-3034" y="73960"/>
            <a:ext cx="9594843" cy="11981374"/>
          </a:xfrm>
          <a:prstGeom prst="rect">
            <a:avLst/>
          </a:prstGeom>
        </p:spPr>
      </p:pic>
      <p:pic>
        <p:nvPicPr>
          <p:cNvPr id="5" name="logo" descr="A blue and yellow snake logo&#10;&#10;Description automatically generated">
            <a:extLst>
              <a:ext uri="{FF2B5EF4-FFF2-40B4-BE49-F238E27FC236}">
                <a16:creationId xmlns:a16="http://schemas.microsoft.com/office/drawing/2014/main" id="{D7F64E30-1472-7F26-1F17-635EE3AE773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16594" y="796571"/>
            <a:ext cx="1886623" cy="1741729"/>
          </a:xfrm>
          <a:prstGeom prst="rect">
            <a:avLst/>
          </a:prstGeom>
        </p:spPr>
      </p:pic>
      <p:sp>
        <p:nvSpPr>
          <p:cNvPr id="20" name="titulo">
            <a:extLst>
              <a:ext uri="{FF2B5EF4-FFF2-40B4-BE49-F238E27FC236}">
                <a16:creationId xmlns:a16="http://schemas.microsoft.com/office/drawing/2014/main" id="{01AB6BD4-1BA0-4D46-2242-AD42CE70799C}"/>
              </a:ext>
            </a:extLst>
          </p:cNvPr>
          <p:cNvSpPr txBox="1">
            <a:spLocks/>
          </p:cNvSpPr>
          <p:nvPr/>
        </p:nvSpPr>
        <p:spPr>
          <a:xfrm>
            <a:off x="5660" y="6401050"/>
            <a:ext cx="9598845" cy="17482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FFFF"/>
                </a:solidFill>
              </a:rPr>
              <a:t>ABRINDO O ARQUIVO</a:t>
            </a:r>
          </a:p>
        </p:txBody>
      </p:sp>
      <p:sp>
        <p:nvSpPr>
          <p:cNvPr id="21" name="borda">
            <a:extLst>
              <a:ext uri="{FF2B5EF4-FFF2-40B4-BE49-F238E27FC236}">
                <a16:creationId xmlns:a16="http://schemas.microsoft.com/office/drawing/2014/main" id="{67E842C3-C600-BB3D-9905-CD0F2BDE9C7B}"/>
              </a:ext>
            </a:extLst>
          </p:cNvPr>
          <p:cNvSpPr/>
          <p:nvPr/>
        </p:nvSpPr>
        <p:spPr>
          <a:xfrm flipV="1">
            <a:off x="-1" y="7553404"/>
            <a:ext cx="8659905" cy="161365"/>
          </a:xfrm>
          <a:prstGeom prst="rect">
            <a:avLst/>
          </a:prstGeom>
          <a:solidFill>
            <a:srgbClr val="601E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snake2" descr="A snake with a black background&#10;&#10;Description automatically generated">
            <a:extLst>
              <a:ext uri="{FF2B5EF4-FFF2-40B4-BE49-F238E27FC236}">
                <a16:creationId xmlns:a16="http://schemas.microsoft.com/office/drawing/2014/main" id="{5DB8D05C-D53C-EAD4-4054-19ECAA580D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12" t="-2620" r="5057" b="1437"/>
          <a:stretch/>
        </p:blipFill>
        <p:spPr>
          <a:xfrm>
            <a:off x="-2894" y="5757516"/>
            <a:ext cx="4813480" cy="4621712"/>
          </a:xfrm>
          <a:prstGeom prst="rect">
            <a:avLst/>
          </a:prstGeom>
        </p:spPr>
      </p:pic>
      <p:pic>
        <p:nvPicPr>
          <p:cNvPr id="2" name="02" descr="A black and yellow number&#10;&#10;Descrição gerada automaticamente">
            <a:extLst>
              <a:ext uri="{FF2B5EF4-FFF2-40B4-BE49-F238E27FC236}">
                <a16:creationId xmlns:a16="http://schemas.microsoft.com/office/drawing/2014/main" id="{10CF8191-6A61-13D5-D551-EC73E86D6A2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351430" y="1627696"/>
            <a:ext cx="6898341" cy="567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5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g" descr="Texto&#10;&#10;Descrição gerada automaticamente">
            <a:extLst>
              <a:ext uri="{FF2B5EF4-FFF2-40B4-BE49-F238E27FC236}">
                <a16:creationId xmlns:a16="http://schemas.microsoft.com/office/drawing/2014/main" id="{9718D281-C275-E032-A5AA-43194781F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6" b="5146"/>
          <a:stretch/>
        </p:blipFill>
        <p:spPr>
          <a:xfrm>
            <a:off x="651977" y="4679058"/>
            <a:ext cx="8301297" cy="5076955"/>
          </a:xfrm>
          <a:prstGeom prst="rect">
            <a:avLst/>
          </a:prstGeom>
          <a:ln>
            <a:noFill/>
          </a:ln>
        </p:spPr>
      </p:pic>
      <p:pic>
        <p:nvPicPr>
          <p:cNvPr id="7" name="snake" descr="A snake with a tongue out&#10;&#10;Description automatically generated">
            <a:extLst>
              <a:ext uri="{FF2B5EF4-FFF2-40B4-BE49-F238E27FC236}">
                <a16:creationId xmlns:a16="http://schemas.microsoft.com/office/drawing/2014/main" id="{C04AFEB4-A8B2-00F0-237E-159875ADBC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14783" t="-444" r="10337" b="447"/>
          <a:stretch/>
        </p:blipFill>
        <p:spPr>
          <a:xfrm>
            <a:off x="-35722" y="-33147"/>
            <a:ext cx="9641689" cy="12821623"/>
          </a:xfrm>
          <a:prstGeom prst="rect">
            <a:avLst/>
          </a:prstGeom>
        </p:spPr>
      </p:pic>
      <p:pic>
        <p:nvPicPr>
          <p:cNvPr id="4" name="snake2" descr="A yellow and orange snake with Sutton Hoo in the background&#10;&#10;Description automatically generated">
            <a:extLst>
              <a:ext uri="{FF2B5EF4-FFF2-40B4-BE49-F238E27FC236}">
                <a16:creationId xmlns:a16="http://schemas.microsoft.com/office/drawing/2014/main" id="{1C590ED4-099A-FD99-D371-BD65471A4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120000">
            <a:off x="-621239" y="-656070"/>
            <a:ext cx="3186954" cy="131793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A54BFD2-5653-98D0-65CC-5F835EC9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54" y="9215"/>
            <a:ext cx="7151482" cy="24743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755800"/>
                </a:solidFill>
                <a:ea typeface="+mj-lt"/>
                <a:cs typeface="+mj-lt"/>
              </a:rPr>
              <a:t>LENDO OS DADOS COM PANDAS</a:t>
            </a:r>
            <a:endParaRPr lang="en-US">
              <a:solidFill>
                <a:srgbClr val="7558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3E789D-E551-DFC9-F7F2-981CDBBB6EE2}"/>
              </a:ext>
            </a:extLst>
          </p:cNvPr>
          <p:cNvSpPr txBox="1">
            <a:spLocks/>
          </p:cNvSpPr>
          <p:nvPr/>
        </p:nvSpPr>
        <p:spPr>
          <a:xfrm>
            <a:off x="651118" y="2303796"/>
            <a:ext cx="8307929" cy="1828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>
                <a:solidFill>
                  <a:srgbClr val="215E99"/>
                </a:solidFill>
              </a:rPr>
              <a:t>Agora, </a:t>
            </a:r>
            <a:r>
              <a:rPr lang="en-US" sz="2400" dirty="0" err="1">
                <a:solidFill>
                  <a:srgbClr val="215E99"/>
                </a:solidFill>
              </a:rPr>
              <a:t>vamos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abrir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nosso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arquivo</a:t>
            </a:r>
            <a:r>
              <a:rPr lang="en-US" sz="2400" dirty="0">
                <a:solidFill>
                  <a:srgbClr val="215E99"/>
                </a:solidFill>
              </a:rPr>
              <a:t> de </a:t>
            </a:r>
            <a:r>
              <a:rPr lang="en-US" sz="2400" dirty="0" err="1">
                <a:solidFill>
                  <a:srgbClr val="215E99"/>
                </a:solidFill>
              </a:rPr>
              <a:t>vendas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usando</a:t>
            </a:r>
            <a:r>
              <a:rPr lang="en-US" sz="2400" dirty="0">
                <a:solidFill>
                  <a:srgbClr val="215E99"/>
                </a:solidFill>
              </a:rPr>
              <a:t> o Pandas. Caso </a:t>
            </a:r>
            <a:r>
              <a:rPr lang="en-US" sz="2400" dirty="0" err="1">
                <a:solidFill>
                  <a:srgbClr val="215E99"/>
                </a:solidFill>
              </a:rPr>
              <a:t>queira</a:t>
            </a:r>
            <a:r>
              <a:rPr lang="en-US" sz="2400" dirty="0">
                <a:solidFill>
                  <a:srgbClr val="215E99"/>
                </a:solidFill>
              </a:rPr>
              <a:t>, </a:t>
            </a:r>
            <a:r>
              <a:rPr lang="en-US" sz="2400" dirty="0" err="1">
                <a:solidFill>
                  <a:srgbClr val="215E99"/>
                </a:solidFill>
              </a:rPr>
              <a:t>pode</a:t>
            </a:r>
            <a:r>
              <a:rPr lang="en-US" sz="2400" dirty="0">
                <a:solidFill>
                  <a:srgbClr val="215E99"/>
                </a:solidFill>
              </a:rPr>
              <a:t> usar o csv que </a:t>
            </a:r>
            <a:r>
              <a:rPr lang="en-US" sz="2400" dirty="0" err="1">
                <a:solidFill>
                  <a:srgbClr val="215E99"/>
                </a:solidFill>
              </a:rPr>
              <a:t>está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neste</a:t>
            </a:r>
            <a:r>
              <a:rPr lang="en-US" sz="2400" dirty="0">
                <a:solidFill>
                  <a:srgbClr val="215E99"/>
                </a:solidFill>
              </a:rPr>
              <a:t> </a:t>
            </a:r>
            <a:r>
              <a:rPr lang="en-US" sz="2400" dirty="0" err="1">
                <a:solidFill>
                  <a:srgbClr val="215E99"/>
                </a:solidFill>
              </a:rPr>
              <a:t>repositório</a:t>
            </a:r>
            <a:r>
              <a:rPr lang="en-US" sz="2400" dirty="0">
                <a:solidFill>
                  <a:srgbClr val="215E99"/>
                </a:solidFill>
              </a:rPr>
              <a:t>, para fins de </a:t>
            </a:r>
            <a:r>
              <a:rPr lang="en-US" sz="2400" dirty="0" err="1">
                <a:solidFill>
                  <a:srgbClr val="215E99"/>
                </a:solidFill>
              </a:rPr>
              <a:t>didáticos</a:t>
            </a:r>
            <a:r>
              <a:rPr lang="en-US" sz="2400" dirty="0">
                <a:solidFill>
                  <a:srgbClr val="215E99"/>
                </a:solidFill>
              </a:rPr>
              <a:t>: </a:t>
            </a:r>
            <a:endParaRPr lang="en-US" sz="2400" dirty="0">
              <a:solidFill>
                <a:srgbClr val="215E99"/>
              </a:solidFill>
              <a:ea typeface="+mj-lt"/>
              <a:cs typeface="+mj-lt"/>
            </a:endParaRPr>
          </a:p>
          <a:p>
            <a:pPr algn="just"/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https://raw.githubusercontent.com/edinaldofcs/DIO_CHALLENGES/desenvolvimento/EBOOK/tabela_vendas.csv</a:t>
            </a:r>
            <a:endParaRPr lang="en-US" sz="2400" dirty="0">
              <a:solidFill>
                <a:srgbClr val="215E99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BC41DDB-B5D2-7D47-09D9-0F726F67EEBE}"/>
              </a:ext>
            </a:extLst>
          </p:cNvPr>
          <p:cNvSpPr txBox="1">
            <a:spLocks/>
          </p:cNvSpPr>
          <p:nvPr/>
        </p:nvSpPr>
        <p:spPr>
          <a:xfrm>
            <a:off x="651118" y="9931991"/>
            <a:ext cx="8281035" cy="1237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Pronto! Com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apenas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algumas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linhas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código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já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temos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nossos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dados no Pandas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DataFrame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. Simples 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fácil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!</a:t>
            </a:r>
            <a:endParaRPr lang="en-US" sz="2400" dirty="0">
              <a:solidFill>
                <a:srgbClr val="215E99"/>
              </a:solidFill>
            </a:endParaRPr>
          </a:p>
        </p:txBody>
      </p:sp>
      <p:pic>
        <p:nvPicPr>
          <p:cNvPr id="13" name="logo" descr="A blue and yellow snake logo&#10;&#10;Description automatically generated">
            <a:extLst>
              <a:ext uri="{FF2B5EF4-FFF2-40B4-BE49-F238E27FC236}">
                <a16:creationId xmlns:a16="http://schemas.microsoft.com/office/drawing/2014/main" id="{49899F2E-9DCD-EDC3-CF32-B7AE901969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01041" y="11339065"/>
            <a:ext cx="972223" cy="98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11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_code">
            <a:extLst>
              <a:ext uri="{FF2B5EF4-FFF2-40B4-BE49-F238E27FC236}">
                <a16:creationId xmlns:a16="http://schemas.microsoft.com/office/drawing/2014/main" id="{A91473AB-40D0-FA25-74FA-8E1C498395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l="53" t="-596" r="5958" b="-92"/>
          <a:stretch/>
        </p:blipFill>
        <p:spPr>
          <a:xfrm>
            <a:off x="6525" y="-5686"/>
            <a:ext cx="9603344" cy="12762669"/>
          </a:xfrm>
          <a:prstGeom prst="rect">
            <a:avLst/>
          </a:prstGeom>
        </p:spPr>
      </p:pic>
      <p:pic>
        <p:nvPicPr>
          <p:cNvPr id="4" name="snake" descr="A snake with a tongue out&#10;&#10;Description automatically generated">
            <a:extLst>
              <a:ext uri="{FF2B5EF4-FFF2-40B4-BE49-F238E27FC236}">
                <a16:creationId xmlns:a16="http://schemas.microsoft.com/office/drawing/2014/main" id="{354F7F47-8A45-D75F-D2B4-4126D725B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"/>
          </a:blip>
          <a:srcRect l="9475" r="10423" b="282"/>
          <a:stretch/>
        </p:blipFill>
        <p:spPr>
          <a:xfrm>
            <a:off x="-3034" y="73960"/>
            <a:ext cx="9594843" cy="11981374"/>
          </a:xfrm>
          <a:prstGeom prst="rect">
            <a:avLst/>
          </a:prstGeom>
        </p:spPr>
      </p:pic>
      <p:pic>
        <p:nvPicPr>
          <p:cNvPr id="5" name="logo" descr="A blue and yellow snake logo&#10;&#10;Description automatically generated">
            <a:extLst>
              <a:ext uri="{FF2B5EF4-FFF2-40B4-BE49-F238E27FC236}">
                <a16:creationId xmlns:a16="http://schemas.microsoft.com/office/drawing/2014/main" id="{D7F64E30-1472-7F26-1F17-635EE3AE773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16594" y="796571"/>
            <a:ext cx="1886623" cy="1741729"/>
          </a:xfrm>
          <a:prstGeom prst="rect">
            <a:avLst/>
          </a:prstGeom>
        </p:spPr>
      </p:pic>
      <p:sp>
        <p:nvSpPr>
          <p:cNvPr id="20" name="titulo">
            <a:extLst>
              <a:ext uri="{FF2B5EF4-FFF2-40B4-BE49-F238E27FC236}">
                <a16:creationId xmlns:a16="http://schemas.microsoft.com/office/drawing/2014/main" id="{01AB6BD4-1BA0-4D46-2242-AD42CE70799C}"/>
              </a:ext>
            </a:extLst>
          </p:cNvPr>
          <p:cNvSpPr txBox="1">
            <a:spLocks/>
          </p:cNvSpPr>
          <p:nvPr/>
        </p:nvSpPr>
        <p:spPr>
          <a:xfrm>
            <a:off x="5660" y="6374156"/>
            <a:ext cx="10163621" cy="172134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FFFFFF"/>
                </a:solidFill>
              </a:rPr>
              <a:t>FORMATANDO PARA O SQL SERVER</a:t>
            </a:r>
          </a:p>
        </p:txBody>
      </p:sp>
      <p:sp>
        <p:nvSpPr>
          <p:cNvPr id="21" name="borda">
            <a:extLst>
              <a:ext uri="{FF2B5EF4-FFF2-40B4-BE49-F238E27FC236}">
                <a16:creationId xmlns:a16="http://schemas.microsoft.com/office/drawing/2014/main" id="{67E842C3-C600-BB3D-9905-CD0F2BDE9C7B}"/>
              </a:ext>
            </a:extLst>
          </p:cNvPr>
          <p:cNvSpPr/>
          <p:nvPr/>
        </p:nvSpPr>
        <p:spPr>
          <a:xfrm flipV="1">
            <a:off x="-1" y="7553404"/>
            <a:ext cx="8659905" cy="161365"/>
          </a:xfrm>
          <a:prstGeom prst="rect">
            <a:avLst/>
          </a:prstGeom>
          <a:solidFill>
            <a:srgbClr val="601E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snake2" descr="A snake with a black background&#10;&#10;Description automatically generated">
            <a:extLst>
              <a:ext uri="{FF2B5EF4-FFF2-40B4-BE49-F238E27FC236}">
                <a16:creationId xmlns:a16="http://schemas.microsoft.com/office/drawing/2014/main" id="{5DB8D05C-D53C-EAD4-4054-19ECAA580D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12" t="-2620" r="5057" b="1437"/>
          <a:stretch/>
        </p:blipFill>
        <p:spPr>
          <a:xfrm>
            <a:off x="-2894" y="5757516"/>
            <a:ext cx="4813480" cy="4621712"/>
          </a:xfrm>
          <a:prstGeom prst="rect">
            <a:avLst/>
          </a:prstGeom>
        </p:spPr>
      </p:pic>
      <p:pic>
        <p:nvPicPr>
          <p:cNvPr id="6" name="03" descr="A black and yellow number&#10;&#10;Descrição gerada automaticamente">
            <a:extLst>
              <a:ext uri="{FF2B5EF4-FFF2-40B4-BE49-F238E27FC236}">
                <a16:creationId xmlns:a16="http://schemas.microsoft.com/office/drawing/2014/main" id="{EEFB9E64-7085-FDA4-F907-F2E0633C74C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335742" y="1650833"/>
            <a:ext cx="6925235" cy="566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13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g" descr="Texto&#10;&#10;Descrição gerada automaticamente">
            <a:extLst>
              <a:ext uri="{FF2B5EF4-FFF2-40B4-BE49-F238E27FC236}">
                <a16:creationId xmlns:a16="http://schemas.microsoft.com/office/drawing/2014/main" id="{9718D281-C275-E032-A5AA-43194781F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27" r="-49"/>
          <a:stretch/>
        </p:blipFill>
        <p:spPr>
          <a:xfrm>
            <a:off x="651977" y="5337964"/>
            <a:ext cx="8305348" cy="4411224"/>
          </a:xfrm>
          <a:prstGeom prst="rect">
            <a:avLst/>
          </a:prstGeom>
          <a:ln>
            <a:noFill/>
          </a:ln>
        </p:spPr>
      </p:pic>
      <p:pic>
        <p:nvPicPr>
          <p:cNvPr id="4" name="snake2" descr="A yellow and orange snake with Sutton Hoo in the background&#10;&#10;Description automatically generated">
            <a:extLst>
              <a:ext uri="{FF2B5EF4-FFF2-40B4-BE49-F238E27FC236}">
                <a16:creationId xmlns:a16="http://schemas.microsoft.com/office/drawing/2014/main" id="{BD1351B2-6DB4-7BBB-6801-3F14F34A2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120000">
            <a:off x="-621239" y="-656070"/>
            <a:ext cx="3186954" cy="1317933"/>
          </a:xfrm>
          <a:prstGeom prst="rect">
            <a:avLst/>
          </a:prstGeom>
        </p:spPr>
      </p:pic>
      <p:pic>
        <p:nvPicPr>
          <p:cNvPr id="7" name="snake" descr="A snake with a tongue out&#10;&#10;Description automatically generated">
            <a:extLst>
              <a:ext uri="{FF2B5EF4-FFF2-40B4-BE49-F238E27FC236}">
                <a16:creationId xmlns:a16="http://schemas.microsoft.com/office/drawing/2014/main" id="{BE83FD0B-404E-0F89-DC6A-18CCA61489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"/>
          </a:blip>
          <a:srcRect l="14783" t="-444" r="10337" b="447"/>
          <a:stretch/>
        </p:blipFill>
        <p:spPr>
          <a:xfrm>
            <a:off x="-35722" y="-33147"/>
            <a:ext cx="9641689" cy="128216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A54BFD2-5653-98D0-65CC-5F835EC9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54" y="9215"/>
            <a:ext cx="7151482" cy="24743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755800"/>
                </a:solidFill>
              </a:rPr>
              <a:t>TRANSFORMANDO DADOS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3E789D-E551-DFC9-F7F2-981CDBBB6EE2}"/>
              </a:ext>
            </a:extLst>
          </p:cNvPr>
          <p:cNvSpPr txBox="1">
            <a:spLocks/>
          </p:cNvSpPr>
          <p:nvPr/>
        </p:nvSpPr>
        <p:spPr>
          <a:xfrm>
            <a:off x="651118" y="2122260"/>
            <a:ext cx="8281035" cy="2850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Para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garantir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que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nossos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dados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estão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prontos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para o SQL Server,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precisamos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 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fazer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algumas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modificações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. Vamos  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garantir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que as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colunas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seus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respectivos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conteúdos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 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estejam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no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formato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correto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.</a:t>
            </a:r>
          </a:p>
          <a:p>
            <a:pPr algn="just"/>
            <a:endParaRPr lang="en-US" sz="2400" dirty="0">
              <a:solidFill>
                <a:srgbClr val="215E99"/>
              </a:solidFill>
              <a:ea typeface="+mj-lt"/>
              <a:cs typeface="+mj-lt"/>
            </a:endParaRPr>
          </a:p>
          <a:p>
            <a:pPr algn="just"/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O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primeiro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passo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será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 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ajustar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nomes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das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colunas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, para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ficarem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iguais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às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que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já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existem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no banco,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ou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 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seguindo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boas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pŕaticas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 para o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caso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uma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nova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tabela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.</a:t>
            </a:r>
            <a:endParaRPr lang="en-US" sz="2400">
              <a:solidFill>
                <a:srgbClr val="215E99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BC41DDB-B5D2-7D47-09D9-0F726F67EEBE}"/>
              </a:ext>
            </a:extLst>
          </p:cNvPr>
          <p:cNvSpPr txBox="1">
            <a:spLocks/>
          </p:cNvSpPr>
          <p:nvPr/>
        </p:nvSpPr>
        <p:spPr>
          <a:xfrm>
            <a:off x="651118" y="9925267"/>
            <a:ext cx="8281035" cy="12372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Definir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nomes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adequadamente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acordo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com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dados da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coluna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é de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suma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importância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, pois,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dependendo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da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situação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outra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pessoa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pode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vir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a usar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esta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tabela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. Pense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nisso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!</a:t>
            </a:r>
            <a:endParaRPr lang="pt-BR" sz="2400" dirty="0"/>
          </a:p>
        </p:txBody>
      </p:sp>
      <p:pic>
        <p:nvPicPr>
          <p:cNvPr id="13" name="logo" descr="A blue and yellow snake logo&#10;&#10;Description automatically generated">
            <a:extLst>
              <a:ext uri="{FF2B5EF4-FFF2-40B4-BE49-F238E27FC236}">
                <a16:creationId xmlns:a16="http://schemas.microsoft.com/office/drawing/2014/main" id="{49899F2E-9DCD-EDC3-CF32-B7AE901969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01041" y="11339065"/>
            <a:ext cx="972223" cy="98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30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g" descr="Tela de computador com fundo preto&#10;&#10;Descrição gerada automaticamente">
            <a:extLst>
              <a:ext uri="{FF2B5EF4-FFF2-40B4-BE49-F238E27FC236}">
                <a16:creationId xmlns:a16="http://schemas.microsoft.com/office/drawing/2014/main" id="{9718D281-C275-E032-A5AA-43194781F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2" b="5852"/>
          <a:stretch/>
        </p:blipFill>
        <p:spPr>
          <a:xfrm>
            <a:off x="-39432" y="6117893"/>
            <a:ext cx="9649690" cy="4583253"/>
          </a:xfrm>
          <a:prstGeom prst="rect">
            <a:avLst/>
          </a:prstGeom>
          <a:ln>
            <a:noFill/>
          </a:ln>
        </p:spPr>
      </p:pic>
      <p:pic>
        <p:nvPicPr>
          <p:cNvPr id="4" name="snake2" descr="A yellow and orange snake with Sutton Hoo in the background&#10;&#10;Description automatically generated">
            <a:extLst>
              <a:ext uri="{FF2B5EF4-FFF2-40B4-BE49-F238E27FC236}">
                <a16:creationId xmlns:a16="http://schemas.microsoft.com/office/drawing/2014/main" id="{BD1351B2-6DB4-7BBB-6801-3F14F34A2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120000">
            <a:off x="-621239" y="-656070"/>
            <a:ext cx="3186954" cy="1317933"/>
          </a:xfrm>
          <a:prstGeom prst="rect">
            <a:avLst/>
          </a:prstGeom>
        </p:spPr>
      </p:pic>
      <p:pic>
        <p:nvPicPr>
          <p:cNvPr id="7" name="snake" descr="A snake with a tongue out&#10;&#10;Description automatically generated">
            <a:extLst>
              <a:ext uri="{FF2B5EF4-FFF2-40B4-BE49-F238E27FC236}">
                <a16:creationId xmlns:a16="http://schemas.microsoft.com/office/drawing/2014/main" id="{BE83FD0B-404E-0F89-DC6A-18CCA61489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"/>
          </a:blip>
          <a:srcRect l="14783" t="-444" r="10337" b="447"/>
          <a:stretch/>
        </p:blipFill>
        <p:spPr>
          <a:xfrm>
            <a:off x="-35722" y="-33147"/>
            <a:ext cx="9641689" cy="128216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A54BFD2-5653-98D0-65CC-5F835EC9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754" y="9215"/>
            <a:ext cx="7151482" cy="24743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755800"/>
                </a:solidFill>
              </a:rPr>
              <a:t>TRANSFORMANDO DADOS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3E789D-E551-DFC9-F7F2-981CDBBB6EE2}"/>
              </a:ext>
            </a:extLst>
          </p:cNvPr>
          <p:cNvSpPr txBox="1">
            <a:spLocks/>
          </p:cNvSpPr>
          <p:nvPr/>
        </p:nvSpPr>
        <p:spPr>
          <a:xfrm>
            <a:off x="624224" y="2095367"/>
            <a:ext cx="8307929" cy="36308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Com as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colunas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formatadas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vamos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partir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para a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formatação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dos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tipos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de dados das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colunas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 de data,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preco_unitario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valor_total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.</a:t>
            </a:r>
            <a:endParaRPr lang="en-US" sz="2400" dirty="0" err="1">
              <a:solidFill>
                <a:srgbClr val="215E99"/>
              </a:solidFill>
              <a:ea typeface="+mj-lt"/>
              <a:cs typeface="+mj-lt"/>
            </a:endParaRPr>
          </a:p>
          <a:p>
            <a:pPr algn="just"/>
            <a:endParaRPr lang="en-US" sz="2400" dirty="0">
              <a:solidFill>
                <a:srgbClr val="215E99"/>
              </a:solidFill>
              <a:ea typeface="+mj-lt"/>
              <a:cs typeface="+mj-lt"/>
            </a:endParaRPr>
          </a:p>
          <a:p>
            <a:pPr algn="just"/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Subir as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colunas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com o 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formato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correto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garante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a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integridade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dos dados e a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eficiência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das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consultas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e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operações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215E99"/>
                </a:solidFill>
                <a:ea typeface="+mj-lt"/>
                <a:cs typeface="+mj-lt"/>
              </a:rPr>
              <a:t>realizadas</a:t>
            </a:r>
            <a:r>
              <a:rPr lang="en-US" sz="2400" dirty="0">
                <a:solidFill>
                  <a:srgbClr val="215E99"/>
                </a:solidFill>
                <a:ea typeface="+mj-lt"/>
                <a:cs typeface="+mj-lt"/>
              </a:rPr>
              <a:t> no banco.</a:t>
            </a:r>
            <a:endParaRPr lang="en-US"/>
          </a:p>
          <a:p>
            <a:pPr algn="just"/>
            <a:endParaRPr lang="en-US" sz="2600" dirty="0">
              <a:solidFill>
                <a:srgbClr val="215E99"/>
              </a:solidFill>
              <a:ea typeface="+mj-lt"/>
              <a:cs typeface="+mj-lt"/>
            </a:endParaRPr>
          </a:p>
          <a:p>
            <a:pPr algn="just"/>
            <a:r>
              <a:rPr lang="en-US" sz="2600" dirty="0">
                <a:solidFill>
                  <a:srgbClr val="215E99"/>
                </a:solidFill>
                <a:ea typeface="+mj-lt"/>
                <a:cs typeface="+mj-lt"/>
              </a:rPr>
              <a:t>As </a:t>
            </a:r>
            <a:r>
              <a:rPr lang="en-US" sz="2600" dirty="0" err="1">
                <a:solidFill>
                  <a:srgbClr val="215E99"/>
                </a:solidFill>
                <a:ea typeface="+mj-lt"/>
                <a:cs typeface="+mj-lt"/>
              </a:rPr>
              <a:t>datas</a:t>
            </a:r>
            <a:r>
              <a:rPr lang="en-US" sz="2600" dirty="0">
                <a:solidFill>
                  <a:srgbClr val="215E99"/>
                </a:solidFill>
                <a:ea typeface="+mj-lt"/>
                <a:cs typeface="+mj-lt"/>
              </a:rPr>
              <a:t>, </a:t>
            </a:r>
            <a:r>
              <a:rPr lang="en-US" sz="2600" dirty="0" err="1">
                <a:solidFill>
                  <a:srgbClr val="215E99"/>
                </a:solidFill>
                <a:ea typeface="+mj-lt"/>
                <a:cs typeface="+mj-lt"/>
              </a:rPr>
              <a:t>devem</a:t>
            </a:r>
            <a:r>
              <a:rPr lang="en-US" sz="2600" dirty="0">
                <a:solidFill>
                  <a:srgbClr val="215E99"/>
                </a:solidFill>
                <a:ea typeface="+mj-lt"/>
                <a:cs typeface="+mj-lt"/>
              </a:rPr>
              <a:t> ser </a:t>
            </a:r>
            <a:r>
              <a:rPr lang="en-US" sz="2600" dirty="0" err="1">
                <a:solidFill>
                  <a:srgbClr val="215E99"/>
                </a:solidFill>
                <a:ea typeface="+mj-lt"/>
                <a:cs typeface="+mj-lt"/>
              </a:rPr>
              <a:t>convertidas</a:t>
            </a:r>
            <a:r>
              <a:rPr lang="en-US" sz="2600" dirty="0">
                <a:solidFill>
                  <a:srgbClr val="215E99"/>
                </a:solidFill>
                <a:ea typeface="+mj-lt"/>
                <a:cs typeface="+mj-lt"/>
              </a:rPr>
              <a:t> para o </a:t>
            </a:r>
            <a:r>
              <a:rPr lang="en-US" sz="2600" dirty="0" err="1">
                <a:solidFill>
                  <a:srgbClr val="215E99"/>
                </a:solidFill>
                <a:ea typeface="+mj-lt"/>
                <a:cs typeface="+mj-lt"/>
              </a:rPr>
              <a:t>formato</a:t>
            </a:r>
            <a:r>
              <a:rPr lang="en-US" sz="2600" dirty="0">
                <a:solidFill>
                  <a:srgbClr val="215E99"/>
                </a:solidFill>
                <a:ea typeface="+mj-lt"/>
                <a:cs typeface="+mj-lt"/>
              </a:rPr>
              <a:t> </a:t>
            </a:r>
            <a:r>
              <a:rPr lang="en-US" sz="2600" dirty="0" err="1">
                <a:solidFill>
                  <a:srgbClr val="215E99"/>
                </a:solidFill>
                <a:ea typeface="+mj-lt"/>
                <a:cs typeface="+mj-lt"/>
              </a:rPr>
              <a:t>aaaa</a:t>
            </a:r>
            <a:r>
              <a:rPr lang="en-US" sz="2600" dirty="0">
                <a:solidFill>
                  <a:srgbClr val="215E99"/>
                </a:solidFill>
                <a:ea typeface="+mj-lt"/>
                <a:cs typeface="+mj-lt"/>
              </a:rPr>
              <a:t>-mm-dd (</a:t>
            </a:r>
            <a:r>
              <a:rPr lang="en-US" sz="2600" dirty="0" err="1">
                <a:solidFill>
                  <a:srgbClr val="215E99"/>
                </a:solidFill>
                <a:ea typeface="+mj-lt"/>
                <a:cs typeface="+mj-lt"/>
              </a:rPr>
              <a:t>ano-mes-dia</a:t>
            </a:r>
            <a:r>
              <a:rPr lang="en-US" sz="2600" dirty="0">
                <a:solidFill>
                  <a:srgbClr val="215E99"/>
                </a:solidFill>
                <a:ea typeface="+mj-lt"/>
                <a:cs typeface="+mj-lt"/>
              </a:rPr>
              <a:t>), que é o </a:t>
            </a:r>
            <a:r>
              <a:rPr lang="en-US" sz="2600" dirty="0" err="1">
                <a:solidFill>
                  <a:srgbClr val="215E99"/>
                </a:solidFill>
                <a:ea typeface="+mj-lt"/>
                <a:cs typeface="+mj-lt"/>
              </a:rPr>
              <a:t>formato</a:t>
            </a:r>
            <a:r>
              <a:rPr lang="en-US" sz="2600" dirty="0">
                <a:solidFill>
                  <a:srgbClr val="215E99"/>
                </a:solidFill>
                <a:ea typeface="+mj-lt"/>
                <a:cs typeface="+mj-lt"/>
              </a:rPr>
              <a:t> </a:t>
            </a:r>
            <a:r>
              <a:rPr lang="en-US" sz="2600" dirty="0" err="1">
                <a:solidFill>
                  <a:srgbClr val="215E99"/>
                </a:solidFill>
                <a:ea typeface="+mj-lt"/>
                <a:cs typeface="+mj-lt"/>
              </a:rPr>
              <a:t>aceito</a:t>
            </a:r>
            <a:r>
              <a:rPr lang="en-US" sz="2600" dirty="0">
                <a:solidFill>
                  <a:srgbClr val="215E99"/>
                </a:solidFill>
                <a:ea typeface="+mj-lt"/>
                <a:cs typeface="+mj-lt"/>
              </a:rPr>
              <a:t> </a:t>
            </a:r>
            <a:r>
              <a:rPr lang="en-US" sz="2600" dirty="0" err="1">
                <a:solidFill>
                  <a:srgbClr val="215E99"/>
                </a:solidFill>
                <a:ea typeface="+mj-lt"/>
                <a:cs typeface="+mj-lt"/>
              </a:rPr>
              <a:t>pelo</a:t>
            </a:r>
            <a:r>
              <a:rPr lang="en-US" sz="2600" dirty="0">
                <a:solidFill>
                  <a:srgbClr val="215E99"/>
                </a:solidFill>
                <a:ea typeface="+mj-lt"/>
                <a:cs typeface="+mj-lt"/>
              </a:rPr>
              <a:t> SQL SERVER e pela </a:t>
            </a:r>
            <a:r>
              <a:rPr lang="en-US" sz="2600" dirty="0" err="1">
                <a:solidFill>
                  <a:srgbClr val="215E99"/>
                </a:solidFill>
                <a:ea typeface="+mj-lt"/>
                <a:cs typeface="+mj-lt"/>
              </a:rPr>
              <a:t>maioria</a:t>
            </a:r>
            <a:r>
              <a:rPr lang="en-US" sz="2600" dirty="0">
                <a:solidFill>
                  <a:srgbClr val="215E99"/>
                </a:solidFill>
                <a:ea typeface="+mj-lt"/>
                <a:cs typeface="+mj-lt"/>
              </a:rPr>
              <a:t> dos </a:t>
            </a:r>
            <a:r>
              <a:rPr lang="en-US" sz="2600" dirty="0" err="1">
                <a:solidFill>
                  <a:srgbClr val="215E99"/>
                </a:solidFill>
                <a:ea typeface="+mj-lt"/>
                <a:cs typeface="+mj-lt"/>
              </a:rPr>
              <a:t>bancos</a:t>
            </a:r>
            <a:r>
              <a:rPr lang="en-US" sz="2600" dirty="0">
                <a:solidFill>
                  <a:srgbClr val="215E99"/>
                </a:solidFill>
                <a:ea typeface="+mj-lt"/>
                <a:cs typeface="+mj-lt"/>
              </a:rPr>
              <a:t> de dados</a:t>
            </a:r>
            <a:endParaRPr lang="en-US" sz="2400">
              <a:solidFill>
                <a:srgbClr val="215E99"/>
              </a:solidFill>
            </a:endParaRPr>
          </a:p>
        </p:txBody>
      </p:sp>
      <p:pic>
        <p:nvPicPr>
          <p:cNvPr id="13" name="logo" descr="A blue and yellow snake logo&#10;&#10;Description automatically generated">
            <a:extLst>
              <a:ext uri="{FF2B5EF4-FFF2-40B4-BE49-F238E27FC236}">
                <a16:creationId xmlns:a16="http://schemas.microsoft.com/office/drawing/2014/main" id="{49899F2E-9DCD-EDC3-CF32-B7AE901969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01041" y="11339065"/>
            <a:ext cx="972223" cy="98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99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Papel A3 (297 x 420 mm)</PresentationFormat>
  <Paragraphs>0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1" baseType="lpstr">
      <vt:lpstr>office theme</vt:lpstr>
      <vt:lpstr>Apresentação do PowerPoint</vt:lpstr>
      <vt:lpstr>PROBLEMAS DO DIA A DIA</vt:lpstr>
      <vt:lpstr>Apresentação do PowerPoint</vt:lpstr>
      <vt:lpstr>BIBLIOTECAS NECESSÁRIAS</vt:lpstr>
      <vt:lpstr>Apresentação do PowerPoint</vt:lpstr>
      <vt:lpstr>LENDO OS DADOS COM PANDAS</vt:lpstr>
      <vt:lpstr>Apresentação do PowerPoint</vt:lpstr>
      <vt:lpstr>TRANSFORMANDO DADOS</vt:lpstr>
      <vt:lpstr>TRANSFORMANDO DADOS</vt:lpstr>
      <vt:lpstr>TRANSFORMANDO DADOS</vt:lpstr>
      <vt:lpstr>Apresentação do PowerPoint</vt:lpstr>
      <vt:lpstr>SEGURANÇA DAS INFORMAÇÕES</vt:lpstr>
      <vt:lpstr>Apresentação do PowerPoint</vt:lpstr>
      <vt:lpstr> DEFININDO O DICIONARIO COM AS TIPAGENS</vt:lpstr>
      <vt:lpstr> SUBINDO OS DADOS PARA O BANCO</vt:lpstr>
      <vt:lpstr>Apresentação do PowerPoint</vt:lpstr>
      <vt:lpstr>HORA DE REFATORAR</vt:lpstr>
      <vt:lpstr>Apresentação do PowerPoint</vt:lpstr>
      <vt:lpstr> OBRIGADO PELO SEU TEMPO</vt:lpstr>
      <vt:lpstr> EM TEMPO...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1721</cp:revision>
  <dcterms:created xsi:type="dcterms:W3CDTF">2024-05-26T18:07:12Z</dcterms:created>
  <dcterms:modified xsi:type="dcterms:W3CDTF">2024-05-27T03:13:19Z</dcterms:modified>
</cp:coreProperties>
</file>